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6.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8.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9.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0.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6" r:id="rId6"/>
    <p:sldMasterId id="2147485645" r:id="rId7"/>
    <p:sldMasterId id="2147485671" r:id="rId8"/>
    <p:sldMasterId id="2147485687" r:id="rId9"/>
    <p:sldMasterId id="2147485717" r:id="rId10"/>
    <p:sldMasterId id="2147485743" r:id="rId11"/>
  </p:sldMasterIdLst>
  <p:notesMasterIdLst>
    <p:notesMasterId r:id="rId28"/>
  </p:notesMasterIdLst>
  <p:handoutMasterIdLst>
    <p:handoutMasterId r:id="rId29"/>
  </p:handoutMasterIdLst>
  <p:sldIdLst>
    <p:sldId id="2076138465" r:id="rId12"/>
    <p:sldId id="264" r:id="rId13"/>
    <p:sldId id="2142532988" r:id="rId14"/>
    <p:sldId id="2076138089" r:id="rId15"/>
    <p:sldId id="2076138096" r:id="rId16"/>
    <p:sldId id="2076137664" r:id="rId17"/>
    <p:sldId id="2076137682" r:id="rId18"/>
    <p:sldId id="2076138090" r:id="rId19"/>
    <p:sldId id="2076137669" r:id="rId20"/>
    <p:sldId id="2076137699" r:id="rId21"/>
    <p:sldId id="2147469760" r:id="rId22"/>
    <p:sldId id="2076136808" r:id="rId23"/>
    <p:sldId id="2076137681" r:id="rId24"/>
    <p:sldId id="2147469761" r:id="rId25"/>
    <p:sldId id="2147469762" r:id="rId26"/>
    <p:sldId id="2147469759"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142532988"/>
            <p14:sldId id="2076138089"/>
            <p14:sldId id="2076138096"/>
            <p14:sldId id="2076137664"/>
            <p14:sldId id="2076137682"/>
            <p14:sldId id="2076138090"/>
            <p14:sldId id="2076137669"/>
            <p14:sldId id="2076137699"/>
            <p14:sldId id="2147469760"/>
            <p14:sldId id="2076136808"/>
            <p14:sldId id="2076137681"/>
            <p14:sldId id="2147469761"/>
            <p14:sldId id="2147469762"/>
            <p14:sldId id="21474697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E0B61-77F1-4B9C-A72C-A25A8F8B61F3}" v="2" dt="2022-03-09T08:38:26.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83847" autoAdjust="0"/>
  </p:normalViewPr>
  <p:slideViewPr>
    <p:cSldViewPr snapToGrid="0">
      <p:cViewPr varScale="1">
        <p:scale>
          <a:sx n="78" d="100"/>
          <a:sy n="78" d="100"/>
        </p:scale>
        <p:origin x="54" y="246"/>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3/9/2022 9:38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3/9/2022 9:37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3/9/2022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48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557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21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9:37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3127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3/9/2022 9:37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248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660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ECAD5-0D9A-486A-9465-C07AD15B7C39}" type="slidenum">
              <a:rPr lang="en-US" smtClean="0"/>
              <a:t>6</a:t>
            </a:fld>
            <a:endParaRPr lang="en-US"/>
          </a:p>
        </p:txBody>
      </p:sp>
    </p:spTree>
    <p:extLst>
      <p:ext uri="{BB962C8B-B14F-4D97-AF65-F5344CB8AC3E}">
        <p14:creationId xmlns:p14="http://schemas.microsoft.com/office/powerpoint/2010/main" val="274265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8</a:t>
            </a:fld>
            <a:endParaRPr lang="en-US"/>
          </a:p>
        </p:txBody>
      </p:sp>
    </p:spTree>
    <p:extLst>
      <p:ext uri="{BB962C8B-B14F-4D97-AF65-F5344CB8AC3E}">
        <p14:creationId xmlns:p14="http://schemas.microsoft.com/office/powerpoint/2010/main" val="36168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ECAD5-0D9A-486A-9465-C07AD15B7C39}" type="slidenum">
              <a:rPr lang="en-US" smtClean="0"/>
              <a:t>9</a:t>
            </a:fld>
            <a:endParaRPr lang="en-US"/>
          </a:p>
        </p:txBody>
      </p:sp>
    </p:spTree>
    <p:extLst>
      <p:ext uri="{BB962C8B-B14F-4D97-AF65-F5344CB8AC3E}">
        <p14:creationId xmlns:p14="http://schemas.microsoft.com/office/powerpoint/2010/main" val="367788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CECAD5-0D9A-486A-9465-C07AD15B7C39}" type="slidenum">
              <a:rPr lang="en-US" smtClean="0"/>
              <a:t>10</a:t>
            </a:fld>
            <a:endParaRPr lang="en-US"/>
          </a:p>
        </p:txBody>
      </p:sp>
    </p:spTree>
    <p:extLst>
      <p:ext uri="{BB962C8B-B14F-4D97-AF65-F5344CB8AC3E}">
        <p14:creationId xmlns:p14="http://schemas.microsoft.com/office/powerpoint/2010/main" val="3722489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3.xml"/><Relationship Id="rId5" Type="http://schemas.openxmlformats.org/officeDocument/2006/relationships/image" Target="../media/image41.emf"/><Relationship Id="rId4" Type="http://schemas.openxmlformats.org/officeDocument/2006/relationships/image" Target="../media/image40.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3.xml"/><Relationship Id="rId4" Type="http://schemas.openxmlformats.org/officeDocument/2006/relationships/image" Target="../media/image65.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3.xml"/><Relationship Id="rId4" Type="http://schemas.openxmlformats.org/officeDocument/2006/relationships/image" Target="../media/image76.jpe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4.xml"/><Relationship Id="rId4" Type="http://schemas.openxmlformats.org/officeDocument/2006/relationships/image" Target="../media/image89.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4.xml"/><Relationship Id="rId4" Type="http://schemas.openxmlformats.org/officeDocument/2006/relationships/image" Target="../media/image93.jpe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2.emf"/><Relationship Id="rId1" Type="http://schemas.openxmlformats.org/officeDocument/2006/relationships/slideMaster" Target="../slideMasters/slideMaster5.xml"/><Relationship Id="rId4" Type="http://schemas.openxmlformats.org/officeDocument/2006/relationships/image" Target="../media/image95.sv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39.png"/><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5.xml"/><Relationship Id="rId4" Type="http://schemas.openxmlformats.org/officeDocument/2006/relationships/image" Target="../media/image65.jpe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4" Type="http://schemas.openxmlformats.org/officeDocument/2006/relationships/image" Target="../media/image76.jpe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Master" Target="../slideMasters/slideMaster6.xml"/><Relationship Id="rId4" Type="http://schemas.openxmlformats.org/officeDocument/2006/relationships/image" Target="../media/image65.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76.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7.xml"/><Relationship Id="rId4" Type="http://schemas.openxmlformats.org/officeDocument/2006/relationships/image" Target="../media/image93.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9.xml"/><Relationship Id="rId4" Type="http://schemas.openxmlformats.org/officeDocument/2006/relationships/image" Target="../media/image108.jpe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9.xml"/><Relationship Id="rId4" Type="http://schemas.openxmlformats.org/officeDocument/2006/relationships/image" Target="../media/image112.jpeg"/></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Master" Target="../slideMasters/slideMaster10.xml"/><Relationship Id="rId4" Type="http://schemas.openxmlformats.org/officeDocument/2006/relationships/image" Target="../media/image119.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Master" Target="../slideMasters/slideMaster10.xml"/><Relationship Id="rId4" Type="http://schemas.openxmlformats.org/officeDocument/2006/relationships/image" Target="../media/image123.jpeg"/></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11.xml"/><Relationship Id="rId4" Type="http://schemas.openxmlformats.org/officeDocument/2006/relationships/image" Target="../media/image40.sv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11.xml"/><Relationship Id="rId5" Type="http://schemas.openxmlformats.org/officeDocument/2006/relationships/image" Target="../media/image41.emf"/><Relationship Id="rId4" Type="http://schemas.openxmlformats.org/officeDocument/2006/relationships/image" Target="../media/image40.sv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Master" Target="../slideMasters/slideMaster11.xml"/><Relationship Id="rId4" Type="http://schemas.openxmlformats.org/officeDocument/2006/relationships/image" Target="../media/image133.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66.png"/><Relationship Id="rId1" Type="http://schemas.openxmlformats.org/officeDocument/2006/relationships/slideMaster" Target="../slideMasters/slideMaster1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Master" Target="../slideMasters/slideMaster11.xml"/><Relationship Id="rId4" Type="http://schemas.openxmlformats.org/officeDocument/2006/relationships/image" Target="../media/image143.jpeg"/></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8095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3677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6686368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25850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613129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806502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0864963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732795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3253048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594014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787632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71439247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54791391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6637143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44403097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292782433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2157448126"/>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24766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928902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548938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53823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243718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74458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432015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27936641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3036757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363189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0745569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9675768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78597372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181409343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324072218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2026252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175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001236877"/>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67912070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47162911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06214"/>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4323046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2367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41479"/>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544688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8498199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072921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38657162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609886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98910812"/>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40024856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8416389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688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209360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632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637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54886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4057788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3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626099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110119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53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6141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09469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52245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34063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20244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413389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1404122"/>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84848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1306633"/>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16535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9307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1161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46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49875199"/>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83382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612743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189316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79507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143607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1430939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2604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74737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17799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7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849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310497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815626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318795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097661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858141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67931876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6990053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8818360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30347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4637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87723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8159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06942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39645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66778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6439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0853944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1252845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056702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47921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51087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376163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3261214"/>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92631152"/>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94447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0934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08543634"/>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279208"/>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8047849"/>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05493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561836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0442788"/>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875619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019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923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062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749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19085933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06393998"/>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15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69199"/>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032466"/>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81041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388230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68774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476269049"/>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5970542"/>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04140509"/>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557036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71877249"/>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0029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162003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896931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34698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20459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9994061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1415201"/>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02344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338379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857994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30998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78708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16739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464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194319150"/>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90328552"/>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86161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410619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4574232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72218272"/>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9221280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673342107"/>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306454000"/>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311590254"/>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29736438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6205678"/>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210541191"/>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644774962"/>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5116285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898359862"/>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32039219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50499530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014444903"/>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444218188"/>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07958869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61952654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575073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53142832"/>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82328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84894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7327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095617835"/>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93215783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800360410"/>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8701800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49665025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895320029"/>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579335620"/>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83813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006042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56253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67488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7312160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6497576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88144519"/>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526017789"/>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369368650"/>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813956122"/>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2779461826"/>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77281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025539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6611464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18" Type="http://schemas.openxmlformats.org/officeDocument/2006/relationships/slideLayout" Target="../slideLayouts/slideLayout398.xml"/><Relationship Id="rId26" Type="http://schemas.openxmlformats.org/officeDocument/2006/relationships/image" Target="../media/image115.png"/><Relationship Id="rId3" Type="http://schemas.openxmlformats.org/officeDocument/2006/relationships/slideLayout" Target="../slideLayouts/slideLayout383.xml"/><Relationship Id="rId21" Type="http://schemas.openxmlformats.org/officeDocument/2006/relationships/slideLayout" Target="../slideLayouts/slideLayout401.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slideLayout" Target="../slideLayouts/slideLayout397.xml"/><Relationship Id="rId25" Type="http://schemas.openxmlformats.org/officeDocument/2006/relationships/theme" Target="../theme/theme10.xml"/><Relationship Id="rId2" Type="http://schemas.openxmlformats.org/officeDocument/2006/relationships/slideLayout" Target="../slideLayouts/slideLayout382.xml"/><Relationship Id="rId16" Type="http://schemas.openxmlformats.org/officeDocument/2006/relationships/slideLayout" Target="../slideLayouts/slideLayout396.xml"/><Relationship Id="rId20" Type="http://schemas.openxmlformats.org/officeDocument/2006/relationships/slideLayout" Target="../slideLayouts/slideLayout400.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24" Type="http://schemas.openxmlformats.org/officeDocument/2006/relationships/slideLayout" Target="../slideLayouts/slideLayout404.xml"/><Relationship Id="rId5" Type="http://schemas.openxmlformats.org/officeDocument/2006/relationships/slideLayout" Target="../slideLayouts/slideLayout385.xml"/><Relationship Id="rId15" Type="http://schemas.openxmlformats.org/officeDocument/2006/relationships/slideLayout" Target="../slideLayouts/slideLayout395.xml"/><Relationship Id="rId23" Type="http://schemas.openxmlformats.org/officeDocument/2006/relationships/slideLayout" Target="../slideLayouts/slideLayout403.xml"/><Relationship Id="rId10" Type="http://schemas.openxmlformats.org/officeDocument/2006/relationships/slideLayout" Target="../slideLayouts/slideLayout390.xml"/><Relationship Id="rId19" Type="http://schemas.openxmlformats.org/officeDocument/2006/relationships/slideLayout" Target="../slideLayouts/slideLayout399.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 Id="rId22" Type="http://schemas.openxmlformats.org/officeDocument/2006/relationships/slideLayout" Target="../slideLayouts/slideLayout40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slideLayout" Target="../slideLayouts/slideLayout430.xml"/><Relationship Id="rId39" Type="http://schemas.openxmlformats.org/officeDocument/2006/relationships/slideLayout" Target="../slideLayouts/slideLayout443.xml"/><Relationship Id="rId21" Type="http://schemas.openxmlformats.org/officeDocument/2006/relationships/slideLayout" Target="../slideLayouts/slideLayout425.xml"/><Relationship Id="rId34" Type="http://schemas.openxmlformats.org/officeDocument/2006/relationships/slideLayout" Target="../slideLayouts/slideLayout438.xml"/><Relationship Id="rId42" Type="http://schemas.openxmlformats.org/officeDocument/2006/relationships/slideLayout" Target="../slideLayouts/slideLayout446.xml"/><Relationship Id="rId47" Type="http://schemas.openxmlformats.org/officeDocument/2006/relationships/theme" Target="../theme/theme11.xml"/><Relationship Id="rId7" Type="http://schemas.openxmlformats.org/officeDocument/2006/relationships/slideLayout" Target="../slideLayouts/slideLayout411.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9" Type="http://schemas.openxmlformats.org/officeDocument/2006/relationships/slideLayout" Target="../slideLayouts/slideLayout433.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32" Type="http://schemas.openxmlformats.org/officeDocument/2006/relationships/slideLayout" Target="../slideLayouts/slideLayout436.xml"/><Relationship Id="rId37" Type="http://schemas.openxmlformats.org/officeDocument/2006/relationships/slideLayout" Target="../slideLayouts/slideLayout441.xml"/><Relationship Id="rId40" Type="http://schemas.openxmlformats.org/officeDocument/2006/relationships/slideLayout" Target="../slideLayouts/slideLayout444.xml"/><Relationship Id="rId45" Type="http://schemas.openxmlformats.org/officeDocument/2006/relationships/slideLayout" Target="../slideLayouts/slideLayout449.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28" Type="http://schemas.openxmlformats.org/officeDocument/2006/relationships/slideLayout" Target="../slideLayouts/slideLayout432.xml"/><Relationship Id="rId36" Type="http://schemas.openxmlformats.org/officeDocument/2006/relationships/slideLayout" Target="../slideLayouts/slideLayout440.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31" Type="http://schemas.openxmlformats.org/officeDocument/2006/relationships/slideLayout" Target="../slideLayouts/slideLayout435.xml"/><Relationship Id="rId44" Type="http://schemas.openxmlformats.org/officeDocument/2006/relationships/slideLayout" Target="../slideLayouts/slideLayout448.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 Id="rId27" Type="http://schemas.openxmlformats.org/officeDocument/2006/relationships/slideLayout" Target="../slideLayouts/slideLayout431.xml"/><Relationship Id="rId30" Type="http://schemas.openxmlformats.org/officeDocument/2006/relationships/slideLayout" Target="../slideLayouts/slideLayout434.xml"/><Relationship Id="rId35" Type="http://schemas.openxmlformats.org/officeDocument/2006/relationships/slideLayout" Target="../slideLayouts/slideLayout439.xml"/><Relationship Id="rId43" Type="http://schemas.openxmlformats.org/officeDocument/2006/relationships/slideLayout" Target="../slideLayouts/slideLayout447.xml"/><Relationship Id="rId48" Type="http://schemas.openxmlformats.org/officeDocument/2006/relationships/image" Target="../media/image126.png"/><Relationship Id="rId8" Type="http://schemas.openxmlformats.org/officeDocument/2006/relationships/slideLayout" Target="../slideLayouts/slideLayout412.xml"/><Relationship Id="rId3" Type="http://schemas.openxmlformats.org/officeDocument/2006/relationships/slideLayout" Target="../slideLayouts/slideLayout407.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33" Type="http://schemas.openxmlformats.org/officeDocument/2006/relationships/slideLayout" Target="../slideLayouts/slideLayout437.xml"/><Relationship Id="rId38" Type="http://schemas.openxmlformats.org/officeDocument/2006/relationships/slideLayout" Target="../slideLayouts/slideLayout442.xml"/><Relationship Id="rId46" Type="http://schemas.openxmlformats.org/officeDocument/2006/relationships/slideLayout" Target="../slideLayouts/slideLayout450.xml"/><Relationship Id="rId20" Type="http://schemas.openxmlformats.org/officeDocument/2006/relationships/slideLayout" Target="../slideLayouts/slideLayout424.xml"/><Relationship Id="rId41" Type="http://schemas.openxmlformats.org/officeDocument/2006/relationships/slideLayout" Target="../slideLayouts/slideLayout44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image" Target="../media/image1.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theme" Target="../theme/theme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8"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slideLayout" Target="../slideLayouts/slideLayout188.xml"/><Relationship Id="rId47" Type="http://schemas.openxmlformats.org/officeDocument/2006/relationships/slideLayout" Target="../slideLayouts/slideLayout193.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9" Type="http://schemas.openxmlformats.org/officeDocument/2006/relationships/slideLayout" Target="../slideLayouts/slideLayout175.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slideLayout" Target="../slideLayouts/slideLayout186.xml"/><Relationship Id="rId45" Type="http://schemas.openxmlformats.org/officeDocument/2006/relationships/slideLayout" Target="../slideLayouts/slideLayout191.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49" Type="http://schemas.openxmlformats.org/officeDocument/2006/relationships/image" Target="../media/image52.png"/><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4" Type="http://schemas.openxmlformats.org/officeDocument/2006/relationships/slideLayout" Target="../slideLayouts/slideLayout190.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43" Type="http://schemas.openxmlformats.org/officeDocument/2006/relationships/slideLayout" Target="../slideLayouts/slideLayout189.xml"/><Relationship Id="rId48" Type="http://schemas.openxmlformats.org/officeDocument/2006/relationships/theme" Target="../theme/theme3.xml"/><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 Id="rId46" Type="http://schemas.openxmlformats.org/officeDocument/2006/relationships/slideLayout" Target="../slideLayouts/slideLayout192.xml"/><Relationship Id="rId20" Type="http://schemas.openxmlformats.org/officeDocument/2006/relationships/slideLayout" Target="../slideLayouts/slideLayout166.xml"/><Relationship Id="rId41" Type="http://schemas.openxmlformats.org/officeDocument/2006/relationships/slideLayout" Target="../slideLayouts/slideLayout187.xml"/><Relationship Id="rId1" Type="http://schemas.openxmlformats.org/officeDocument/2006/relationships/slideLayout" Target="../slideLayouts/slideLayout147.xml"/><Relationship Id="rId6"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34" Type="http://schemas.openxmlformats.org/officeDocument/2006/relationships/image" Target="../media/image82.png"/><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4.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image" Target="../media/image52.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theme" Target="../theme/theme5.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5" Type="http://schemas.openxmlformats.org/officeDocument/2006/relationships/slideLayout" Target="../slideLayouts/slideLayout260.xml"/><Relationship Id="rId19" Type="http://schemas.openxmlformats.org/officeDocument/2006/relationships/slideLayout" Target="../slideLayouts/slideLayout274.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theme" Target="../theme/theme6.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image" Target="../media/image5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26" Type="http://schemas.openxmlformats.org/officeDocument/2006/relationships/theme" Target="../theme/theme7.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5" Type="http://schemas.openxmlformats.org/officeDocument/2006/relationships/slideLayout" Target="../slideLayouts/slideLayout338.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24" Type="http://schemas.openxmlformats.org/officeDocument/2006/relationships/slideLayout" Target="../slideLayouts/slideLayout337.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slideLayout" Target="../slideLayouts/slideLayout336.xml"/><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slideLayout" Target="../slideLayouts/slideLayout335.xml"/><Relationship Id="rId27" Type="http://schemas.openxmlformats.org/officeDocument/2006/relationships/image" Target="../media/image8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image" Target="../media/image101.png"/><Relationship Id="rId2" Type="http://schemas.openxmlformats.org/officeDocument/2006/relationships/slideLayout" Target="../slideLayouts/slideLayout340.xml"/><Relationship Id="rId16" Type="http://schemas.openxmlformats.org/officeDocument/2006/relationships/image" Target="../media/image100.emf"/><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5" Type="http://schemas.openxmlformats.org/officeDocument/2006/relationships/theme" Target="../theme/theme8.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 Type="http://schemas.openxmlformats.org/officeDocument/2006/relationships/slideLayout" Target="../slideLayouts/slideLayout355.xml"/><Relationship Id="rId21" Type="http://schemas.openxmlformats.org/officeDocument/2006/relationships/slideLayout" Target="../slideLayouts/slideLayout373.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0" Type="http://schemas.openxmlformats.org/officeDocument/2006/relationships/slideLayout" Target="../slideLayouts/slideLayout372.xml"/><Relationship Id="rId29" Type="http://schemas.openxmlformats.org/officeDocument/2006/relationships/theme" Target="../theme/theme9.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image" Target="../media/image10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99569602"/>
      </p:ext>
    </p:extLst>
  </p:cSld>
  <p:clrMap bg1="lt1" tx1="dk1" bg2="lt2" tx2="dk2" accent1="accent1" accent2="accent2" accent3="accent3" accent4="accent4" accent5="accent5" accent6="accent6" hlink="hlink" folHlink="folHlink"/>
  <p:sldLayoutIdLst>
    <p:sldLayoutId id="2147485718" r:id="rId1"/>
    <p:sldLayoutId id="2147485719" r:id="rId2"/>
    <p:sldLayoutId id="2147485720" r:id="rId3"/>
    <p:sldLayoutId id="2147485721" r:id="rId4"/>
    <p:sldLayoutId id="2147485722" r:id="rId5"/>
    <p:sldLayoutId id="2147485723" r:id="rId6"/>
    <p:sldLayoutId id="2147485724" r:id="rId7"/>
    <p:sldLayoutId id="2147485725" r:id="rId8"/>
    <p:sldLayoutId id="2147485726" r:id="rId9"/>
    <p:sldLayoutId id="2147485727" r:id="rId10"/>
    <p:sldLayoutId id="2147485728" r:id="rId11"/>
    <p:sldLayoutId id="2147485729" r:id="rId12"/>
    <p:sldLayoutId id="2147485730" r:id="rId13"/>
    <p:sldLayoutId id="2147485731" r:id="rId14"/>
    <p:sldLayoutId id="2147485732" r:id="rId15"/>
    <p:sldLayoutId id="2147485733" r:id="rId16"/>
    <p:sldLayoutId id="2147485734" r:id="rId17"/>
    <p:sldLayoutId id="2147485735" r:id="rId18"/>
    <p:sldLayoutId id="2147485736" r:id="rId19"/>
    <p:sldLayoutId id="2147485737" r:id="rId20"/>
    <p:sldLayoutId id="2147485738" r:id="rId21"/>
    <p:sldLayoutId id="2147485739" r:id="rId22"/>
    <p:sldLayoutId id="2147485741" r:id="rId23"/>
    <p:sldLayoutId id="2147485742"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8"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866004274"/>
      </p:ext>
    </p:extLst>
  </p:cSld>
  <p:clrMap bg1="lt1" tx1="dk1" bg2="lt2" tx2="dk2" accent1="accent1" accent2="accent2" accent3="accent3" accent4="accent4" accent5="accent5" accent6="accent6" hlink="hlink" folHlink="folHlink"/>
  <p:sldLayoutIdLst>
    <p:sldLayoutId id="2147485744" r:id="rId1"/>
    <p:sldLayoutId id="2147485745" r:id="rId2"/>
    <p:sldLayoutId id="2147485746" r:id="rId3"/>
    <p:sldLayoutId id="2147485747" r:id="rId4"/>
    <p:sldLayoutId id="2147485748" r:id="rId5"/>
    <p:sldLayoutId id="2147485749" r:id="rId6"/>
    <p:sldLayoutId id="2147485750" r:id="rId7"/>
    <p:sldLayoutId id="2147485751" r:id="rId8"/>
    <p:sldLayoutId id="2147485752" r:id="rId9"/>
    <p:sldLayoutId id="2147485753" r:id="rId10"/>
    <p:sldLayoutId id="2147485754" r:id="rId11"/>
    <p:sldLayoutId id="2147485755" r:id="rId12"/>
    <p:sldLayoutId id="2147485756" r:id="rId13"/>
    <p:sldLayoutId id="2147485757" r:id="rId14"/>
    <p:sldLayoutId id="2147485758" r:id="rId15"/>
    <p:sldLayoutId id="2147485759" r:id="rId16"/>
    <p:sldLayoutId id="2147485760" r:id="rId17"/>
    <p:sldLayoutId id="2147485761" r:id="rId18"/>
    <p:sldLayoutId id="2147485762" r:id="rId19"/>
    <p:sldLayoutId id="2147485763" r:id="rId20"/>
    <p:sldLayoutId id="2147485764" r:id="rId21"/>
    <p:sldLayoutId id="2147485765" r:id="rId22"/>
    <p:sldLayoutId id="2147485766" r:id="rId23"/>
    <p:sldLayoutId id="2147485767" r:id="rId24"/>
    <p:sldLayoutId id="2147485768" r:id="rId25"/>
    <p:sldLayoutId id="2147485769" r:id="rId26"/>
    <p:sldLayoutId id="2147485770" r:id="rId27"/>
    <p:sldLayoutId id="2147485771" r:id="rId28"/>
    <p:sldLayoutId id="2147485772" r:id="rId29"/>
    <p:sldLayoutId id="2147485773" r:id="rId30"/>
    <p:sldLayoutId id="2147485774" r:id="rId31"/>
    <p:sldLayoutId id="2147485775" r:id="rId32"/>
    <p:sldLayoutId id="2147485776" r:id="rId33"/>
    <p:sldLayoutId id="2147485777" r:id="rId34"/>
    <p:sldLayoutId id="2147485778" r:id="rId35"/>
    <p:sldLayoutId id="2147485779" r:id="rId36"/>
    <p:sldLayoutId id="2147485780" r:id="rId37"/>
    <p:sldLayoutId id="2147485781" r:id="rId38"/>
    <p:sldLayoutId id="2147485782" r:id="rId39"/>
    <p:sldLayoutId id="2147485783" r:id="rId40"/>
    <p:sldLayoutId id="2147485784" r:id="rId41"/>
    <p:sldLayoutId id="2147485785" r:id="rId42"/>
    <p:sldLayoutId id="2147485786" r:id="rId43"/>
    <p:sldLayoutId id="2147485787" r:id="rId44"/>
    <p:sldLayoutId id="2147485788" r:id="rId45"/>
    <p:sldLayoutId id="2147485789"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11923422"/>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 id="2147485619" r:id="rId33"/>
    <p:sldLayoutId id="2147485620" r:id="rId34"/>
    <p:sldLayoutId id="2147485621" r:id="rId35"/>
    <p:sldLayoutId id="2147485622" r:id="rId36"/>
    <p:sldLayoutId id="2147485623" r:id="rId37"/>
    <p:sldLayoutId id="2147485624" r:id="rId38"/>
    <p:sldLayoutId id="2147485625" r:id="rId39"/>
    <p:sldLayoutId id="2147485626" r:id="rId40"/>
    <p:sldLayoutId id="2147485627" r:id="rId41"/>
    <p:sldLayoutId id="2147485628" r:id="rId42"/>
    <p:sldLayoutId id="2147485629" r:id="rId43"/>
    <p:sldLayoutId id="2147485630" r:id="rId44"/>
    <p:sldLayoutId id="2147485631" r:id="rId45"/>
    <p:sldLayoutId id="2147485632" r:id="rId46"/>
    <p:sldLayoutId id="2147485633" r:id="rId47"/>
    <p:sldLayoutId id="2147485634" r:id="rId48"/>
    <p:sldLayoutId id="2147485635" r:id="rId49"/>
    <p:sldLayoutId id="2147485636" r:id="rId50"/>
    <p:sldLayoutId id="2147485637" r:id="rId51"/>
    <p:sldLayoutId id="2147485638" r:id="rId52"/>
    <p:sldLayoutId id="2147485639" r:id="rId53"/>
    <p:sldLayoutId id="2147485640" r:id="rId54"/>
    <p:sldLayoutId id="2147485641" r:id="rId55"/>
    <p:sldLayoutId id="2147485642" r:id="rId56"/>
    <p:sldLayoutId id="2147485643" r:id="rId57"/>
    <p:sldLayoutId id="2147485644" r:id="rId5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992989670"/>
      </p:ext>
    </p:extLst>
  </p:cSld>
  <p:clrMap bg1="lt1" tx1="dk1" bg2="lt2" tx2="dk2" accent1="accent1" accent2="accent2" accent3="accent3" accent4="accent4" accent5="accent5" accent6="accent6" hlink="hlink" folHlink="folHlink"/>
  <p:sldLayoutIdLst>
    <p:sldLayoutId id="2147485646" r:id="rId1"/>
    <p:sldLayoutId id="2147485647" r:id="rId2"/>
    <p:sldLayoutId id="2147485648" r:id="rId3"/>
    <p:sldLayoutId id="2147485649" r:id="rId4"/>
    <p:sldLayoutId id="2147485650" r:id="rId5"/>
    <p:sldLayoutId id="2147485651" r:id="rId6"/>
    <p:sldLayoutId id="2147485652" r:id="rId7"/>
    <p:sldLayoutId id="2147485653" r:id="rId8"/>
    <p:sldLayoutId id="2147485654" r:id="rId9"/>
    <p:sldLayoutId id="2147485655" r:id="rId10"/>
    <p:sldLayoutId id="2147485656" r:id="rId11"/>
    <p:sldLayoutId id="2147485657" r:id="rId12"/>
    <p:sldLayoutId id="2147485658" r:id="rId13"/>
    <p:sldLayoutId id="2147485659" r:id="rId14"/>
    <p:sldLayoutId id="2147485660" r:id="rId15"/>
    <p:sldLayoutId id="2147485661" r:id="rId16"/>
    <p:sldLayoutId id="2147485662" r:id="rId17"/>
    <p:sldLayoutId id="2147485663" r:id="rId18"/>
    <p:sldLayoutId id="2147485664" r:id="rId19"/>
    <p:sldLayoutId id="2147485665" r:id="rId20"/>
    <p:sldLayoutId id="2147485666" r:id="rId21"/>
    <p:sldLayoutId id="2147485667" r:id="rId22"/>
    <p:sldLayoutId id="2147485668" r:id="rId23"/>
    <p:sldLayoutId id="2147485669" r:id="rId24"/>
    <p:sldLayoutId id="2147485670"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13123787"/>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 id="2147485683" r:id="rId12"/>
    <p:sldLayoutId id="2147485684" r:id="rId13"/>
    <p:sldLayoutId id="2147485685" r:id="rId1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643937468"/>
      </p:ext>
    </p:extLst>
  </p:cSld>
  <p:clrMap bg1="lt1" tx1="dk1" bg2="lt2" tx2="dk2" accent1="accent1" accent2="accent2" accent3="accent3" accent4="accent4" accent5="accent5" accent6="accent6" hlink="hlink" folHlink="folHlink"/>
  <p:sldLayoutIdLst>
    <p:sldLayoutId id="2147485688" r:id="rId1"/>
    <p:sldLayoutId id="2147485689" r:id="rId2"/>
    <p:sldLayoutId id="2147485690" r:id="rId3"/>
    <p:sldLayoutId id="2147485691" r:id="rId4"/>
    <p:sldLayoutId id="2147485692" r:id="rId5"/>
    <p:sldLayoutId id="2147485693" r:id="rId6"/>
    <p:sldLayoutId id="2147485694" r:id="rId7"/>
    <p:sldLayoutId id="2147485695" r:id="rId8"/>
    <p:sldLayoutId id="2147485696" r:id="rId9"/>
    <p:sldLayoutId id="2147485697" r:id="rId10"/>
    <p:sldLayoutId id="2147485698" r:id="rId11"/>
    <p:sldLayoutId id="2147485699" r:id="rId12"/>
    <p:sldLayoutId id="2147485700" r:id="rId13"/>
    <p:sldLayoutId id="2147485701" r:id="rId14"/>
    <p:sldLayoutId id="2147485702" r:id="rId15"/>
    <p:sldLayoutId id="2147485703" r:id="rId16"/>
    <p:sldLayoutId id="2147485704" r:id="rId17"/>
    <p:sldLayoutId id="2147485705" r:id="rId18"/>
    <p:sldLayoutId id="2147485706" r:id="rId19"/>
    <p:sldLayoutId id="2147485707" r:id="rId20"/>
    <p:sldLayoutId id="2147485708" r:id="rId21"/>
    <p:sldLayoutId id="2147485709" r:id="rId22"/>
    <p:sldLayoutId id="2147485710" r:id="rId23"/>
    <p:sldLayoutId id="2147485711" r:id="rId24"/>
    <p:sldLayoutId id="2147485712" r:id="rId25"/>
    <p:sldLayoutId id="2147485713" r:id="rId26"/>
    <p:sldLayoutId id="2147485714" r:id="rId27"/>
    <p:sldLayoutId id="2147485715"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425.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1.xml"/><Relationship Id="rId1" Type="http://schemas.openxmlformats.org/officeDocument/2006/relationships/slideLayout" Target="../slideLayouts/slideLayout425.xml"/><Relationship Id="rId4" Type="http://schemas.openxmlformats.org/officeDocument/2006/relationships/hyperlink" Target="https://docs.microsoft.com/en-us/azure/cloud-adoption-framework/digital-estate/5-rs-of-rationalization"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51.png"/><Relationship Id="rId7" Type="http://schemas.openxmlformats.org/officeDocument/2006/relationships/image" Target="../media/image188.svg"/><Relationship Id="rId12" Type="http://schemas.openxmlformats.org/officeDocument/2006/relationships/image" Target="../media/image193.svg"/><Relationship Id="rId17" Type="http://schemas.microsoft.com/office/2007/relationships/hdphoto" Target="../media/hdphoto1.wdp"/><Relationship Id="rId2" Type="http://schemas.openxmlformats.org/officeDocument/2006/relationships/notesSlide" Target="../notesSlides/notesSlide12.xml"/><Relationship Id="rId16" Type="http://schemas.openxmlformats.org/officeDocument/2006/relationships/image" Target="../media/image197.png"/><Relationship Id="rId1" Type="http://schemas.openxmlformats.org/officeDocument/2006/relationships/slideLayout" Target="../slideLayouts/slideLayout425.xml"/><Relationship Id="rId6" Type="http://schemas.openxmlformats.org/officeDocument/2006/relationships/image" Target="../media/image187.png"/><Relationship Id="rId11" Type="http://schemas.openxmlformats.org/officeDocument/2006/relationships/image" Target="../media/image192.svg"/><Relationship Id="rId5" Type="http://schemas.openxmlformats.org/officeDocument/2006/relationships/image" Target="../media/image186.svg"/><Relationship Id="rId15" Type="http://schemas.openxmlformats.org/officeDocument/2006/relationships/image" Target="../media/image196.sv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svg"/><Relationship Id="rId14" Type="http://schemas.openxmlformats.org/officeDocument/2006/relationships/image" Target="../media/image195.svg"/></Relationships>
</file>

<file path=ppt/slides/_rels/slide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3.xml"/><Relationship Id="rId1" Type="http://schemas.openxmlformats.org/officeDocument/2006/relationships/slideLayout" Target="../slideLayouts/slideLayout4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xml"/><Relationship Id="rId1" Type="http://schemas.openxmlformats.org/officeDocument/2006/relationships/slideLayout" Target="../slideLayouts/slideLayout425.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notesSlide" Target="../notesSlides/notesSlide4.xml"/><Relationship Id="rId1" Type="http://schemas.openxmlformats.org/officeDocument/2006/relationships/slideLayout" Target="../slideLayouts/slideLayout425.xml"/></Relationships>
</file>

<file path=ppt/slides/_rels/slide6.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5.xml"/><Relationship Id="rId1" Type="http://schemas.openxmlformats.org/officeDocument/2006/relationships/slideLayout" Target="../slideLayouts/slideLayout425.xml"/><Relationship Id="rId6" Type="http://schemas.openxmlformats.org/officeDocument/2006/relationships/image" Target="../media/image153.svg"/><Relationship Id="rId5" Type="http://schemas.openxmlformats.org/officeDocument/2006/relationships/image" Target="../media/image152.png"/><Relationship Id="rId10" Type="http://schemas.openxmlformats.org/officeDocument/2006/relationships/image" Target="../media/image157.svg"/><Relationship Id="rId4" Type="http://schemas.openxmlformats.org/officeDocument/2006/relationships/hyperlink" Target="https://aka.ms/adopt/migrate" TargetMode="External"/><Relationship Id="rId9" Type="http://schemas.openxmlformats.org/officeDocument/2006/relationships/image" Target="../media/image156.png"/></Relationships>
</file>

<file path=ppt/slides/_rels/slide7.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jpeg"/><Relationship Id="rId18" Type="http://schemas.openxmlformats.org/officeDocument/2006/relationships/image" Target="../media/image173.png"/><Relationship Id="rId26" Type="http://schemas.openxmlformats.org/officeDocument/2006/relationships/image" Target="../media/image156.pn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svg"/><Relationship Id="rId25" Type="http://schemas.openxmlformats.org/officeDocument/2006/relationships/image" Target="../media/image177.svg"/><Relationship Id="rId2" Type="http://schemas.openxmlformats.org/officeDocument/2006/relationships/notesSlide" Target="../notesSlides/notesSlide6.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425.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54.png"/><Relationship Id="rId5" Type="http://schemas.openxmlformats.org/officeDocument/2006/relationships/image" Target="../media/image160.svg"/><Relationship Id="rId15" Type="http://schemas.openxmlformats.org/officeDocument/2006/relationships/image" Target="../media/image170.png"/><Relationship Id="rId23" Type="http://schemas.openxmlformats.org/officeDocument/2006/relationships/image" Target="../media/image153.sv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 Id="rId22" Type="http://schemas.openxmlformats.org/officeDocument/2006/relationships/image" Target="../media/image152.png"/><Relationship Id="rId27" Type="http://schemas.openxmlformats.org/officeDocument/2006/relationships/image" Target="../media/image157.svg"/></Relationships>
</file>

<file path=ppt/slides/_rels/slide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xml"/><Relationship Id="rId1" Type="http://schemas.openxmlformats.org/officeDocument/2006/relationships/slideLayout" Target="../slideLayouts/slideLayout425.xml"/><Relationship Id="rId4" Type="http://schemas.openxmlformats.org/officeDocument/2006/relationships/image" Target="../media/image179.svg"/></Relationships>
</file>

<file path=ppt/slides/_rels/slide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420.xml"/><Relationship Id="rId6" Type="http://schemas.openxmlformats.org/officeDocument/2006/relationships/image" Target="../media/image183.png"/><Relationship Id="rId5" Type="http://schemas.openxmlformats.org/officeDocument/2006/relationships/image" Target="../media/image182.svg"/><Relationship Id="rId4" Type="http://schemas.openxmlformats.org/officeDocument/2006/relationships/image" Target="../media/image18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err="1">
                <a:solidFill>
                  <a:srgbClr val="FFFFFF"/>
                </a:solidFill>
                <a:ea typeface="Segoe UI" pitchFamily="34" charset="0"/>
                <a:cs typeface="Segoe UI" pitchFamily="34" charset="0"/>
              </a:rPr>
              <a:t>Adopt</a:t>
            </a:r>
            <a:endParaRPr lang="de-DE" sz="28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A8F0-D93A-431E-B661-7BFA968B44BE}"/>
              </a:ext>
            </a:extLst>
          </p:cNvPr>
          <p:cNvSpPr>
            <a:spLocks noGrp="1"/>
          </p:cNvSpPr>
          <p:nvPr>
            <p:ph type="title"/>
          </p:nvPr>
        </p:nvSpPr>
        <p:spPr/>
        <p:txBody>
          <a:bodyPr/>
          <a:lstStyle/>
          <a:p>
            <a:r>
              <a:rPr lang="en-US" sz="2700">
                <a:cs typeface="Segoe UI"/>
              </a:rPr>
              <a:t>Best practice: cost-optimize migrated workloads</a:t>
            </a:r>
          </a:p>
        </p:txBody>
      </p:sp>
      <p:sp>
        <p:nvSpPr>
          <p:cNvPr id="3" name="TextBox 2">
            <a:extLst>
              <a:ext uri="{FF2B5EF4-FFF2-40B4-BE49-F238E27FC236}">
                <a16:creationId xmlns:a16="http://schemas.microsoft.com/office/drawing/2014/main" id="{F48A4008-FBD6-4514-835D-ED58D420E2A6}"/>
              </a:ext>
            </a:extLst>
          </p:cNvPr>
          <p:cNvSpPr txBox="1"/>
          <p:nvPr/>
        </p:nvSpPr>
        <p:spPr>
          <a:xfrm>
            <a:off x="1095664" y="2264916"/>
            <a:ext cx="4572000" cy="3327064"/>
          </a:xfrm>
          <a:prstGeom prst="rect">
            <a:avLst/>
          </a:prstGeom>
          <a:solidFill>
            <a:schemeClr val="bg1">
              <a:lumMod val="95000"/>
            </a:schemeClr>
          </a:solidFill>
        </p:spPr>
        <p:txBody>
          <a:bodyPr wrap="square" lIns="182880" tIns="146304" rIns="182880" bIns="146304" rtlCol="0">
            <a:noAutofit/>
          </a:bodyPr>
          <a:lstStyle/>
          <a:p>
            <a:pPr marL="342900" indent="-342900">
              <a:spcAft>
                <a:spcPts val="600"/>
              </a:spcAft>
              <a:buBlip>
                <a:blip r:embed="rId3"/>
              </a:buBlip>
            </a:pPr>
            <a:r>
              <a:rPr lang="en-US" dirty="0">
                <a:gradFill>
                  <a:gsLst>
                    <a:gs pos="2917">
                      <a:schemeClr val="tx1"/>
                    </a:gs>
                    <a:gs pos="30000">
                      <a:schemeClr val="tx1"/>
                    </a:gs>
                  </a:gsLst>
                  <a:lin ang="5400000" scaled="0"/>
                </a:gradFill>
              </a:rPr>
              <a:t>Estimate monthly workload costs</a:t>
            </a:r>
          </a:p>
          <a:p>
            <a:pPr marL="342900" indent="-342900">
              <a:spcAft>
                <a:spcPts val="600"/>
              </a:spcAft>
              <a:buBlip>
                <a:blip r:embed="rId3"/>
              </a:buBlip>
            </a:pPr>
            <a:r>
              <a:rPr lang="en-US" dirty="0">
                <a:gradFill>
                  <a:gsLst>
                    <a:gs pos="2917">
                      <a:schemeClr val="tx1"/>
                    </a:gs>
                    <a:gs pos="30000">
                      <a:schemeClr val="tx1"/>
                    </a:gs>
                  </a:gsLst>
                  <a:lin ang="5400000" scaled="0"/>
                </a:gradFill>
              </a:rPr>
              <a:t>Right size VMs</a:t>
            </a:r>
          </a:p>
          <a:p>
            <a:pPr marL="342900" indent="-342900">
              <a:spcAft>
                <a:spcPts val="600"/>
              </a:spcAft>
              <a:buBlip>
                <a:blip r:embed="rId3"/>
              </a:buBlip>
            </a:pPr>
            <a:r>
              <a:rPr lang="en-US" dirty="0">
                <a:gradFill>
                  <a:gsLst>
                    <a:gs pos="2917">
                      <a:schemeClr val="tx1"/>
                    </a:gs>
                    <a:gs pos="30000">
                      <a:schemeClr val="tx1"/>
                    </a:gs>
                  </a:gsLst>
                  <a:lin ang="5400000" scaled="0"/>
                </a:gradFill>
              </a:rPr>
              <a:t>Select the right storage</a:t>
            </a:r>
          </a:p>
          <a:p>
            <a:pPr marL="342900" indent="-342900">
              <a:spcAft>
                <a:spcPts val="600"/>
              </a:spcAft>
              <a:buBlip>
                <a:blip r:embed="rId3"/>
              </a:buBlip>
            </a:pPr>
            <a:r>
              <a:rPr lang="en-US" dirty="0">
                <a:gradFill>
                  <a:gsLst>
                    <a:gs pos="2917">
                      <a:schemeClr val="tx1"/>
                    </a:gs>
                    <a:gs pos="30000">
                      <a:schemeClr val="tx1"/>
                    </a:gs>
                  </a:gsLst>
                  <a:lin ang="5400000" scaled="0"/>
                </a:gradFill>
              </a:rPr>
              <a:t>Take advantage of Azure Hybrid benefits</a:t>
            </a:r>
          </a:p>
          <a:p>
            <a:pPr marL="342900" indent="-342900">
              <a:spcAft>
                <a:spcPts val="600"/>
              </a:spcAft>
              <a:buBlip>
                <a:blip r:embed="rId3"/>
              </a:buBlip>
            </a:pPr>
            <a:r>
              <a:rPr lang="en-US" dirty="0">
                <a:gradFill>
                  <a:gsLst>
                    <a:gs pos="2917">
                      <a:schemeClr val="tx1"/>
                    </a:gs>
                    <a:gs pos="30000">
                      <a:schemeClr val="tx1"/>
                    </a:gs>
                  </a:gsLst>
                  <a:lin ang="5400000" scaled="0"/>
                </a:gradFill>
              </a:rPr>
              <a:t>Use reserved VM instances</a:t>
            </a:r>
          </a:p>
          <a:p>
            <a:pPr marL="342900" indent="-342900">
              <a:spcAft>
                <a:spcPts val="600"/>
              </a:spcAft>
              <a:buBlip>
                <a:blip r:embed="rId3"/>
              </a:buBlip>
            </a:pPr>
            <a:r>
              <a:rPr lang="en-US" dirty="0">
                <a:gradFill>
                  <a:gsLst>
                    <a:gs pos="2917">
                      <a:schemeClr val="tx1"/>
                    </a:gs>
                    <a:gs pos="30000">
                      <a:schemeClr val="tx1"/>
                    </a:gs>
                  </a:gsLst>
                  <a:lin ang="5400000" scaled="0"/>
                </a:gradFill>
              </a:rPr>
              <a:t>Aggregate cloud spend across subscriptions</a:t>
            </a:r>
          </a:p>
          <a:p>
            <a:pPr marL="342900" indent="-342900">
              <a:spcAft>
                <a:spcPts val="600"/>
              </a:spcAft>
              <a:buFont typeface="Wingdings" panose="05000000000000000000" pitchFamily="2" charset="2"/>
              <a:buChar char="ü"/>
            </a:pP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10A2C94-8544-49B0-A766-21A596B022FA}"/>
              </a:ext>
            </a:extLst>
          </p:cNvPr>
          <p:cNvSpPr/>
          <p:nvPr/>
        </p:nvSpPr>
        <p:spPr bwMode="auto">
          <a:xfrm>
            <a:off x="1095664" y="1760420"/>
            <a:ext cx="4572000" cy="504496"/>
          </a:xfrm>
          <a:prstGeom prst="rect">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Before Migration</a:t>
            </a:r>
          </a:p>
        </p:txBody>
      </p:sp>
      <p:sp>
        <p:nvSpPr>
          <p:cNvPr id="6" name="Rectangle 5">
            <a:extLst>
              <a:ext uri="{FF2B5EF4-FFF2-40B4-BE49-F238E27FC236}">
                <a16:creationId xmlns:a16="http://schemas.microsoft.com/office/drawing/2014/main" id="{2FCA6E17-A0A2-4669-B7B0-31F2169F8E58}"/>
              </a:ext>
            </a:extLst>
          </p:cNvPr>
          <p:cNvSpPr/>
          <p:nvPr/>
        </p:nvSpPr>
        <p:spPr bwMode="auto">
          <a:xfrm>
            <a:off x="6524337" y="1760420"/>
            <a:ext cx="4572000" cy="50449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After Migration</a:t>
            </a:r>
          </a:p>
        </p:txBody>
      </p:sp>
      <p:sp>
        <p:nvSpPr>
          <p:cNvPr id="7" name="TextBox 6">
            <a:extLst>
              <a:ext uri="{FF2B5EF4-FFF2-40B4-BE49-F238E27FC236}">
                <a16:creationId xmlns:a16="http://schemas.microsoft.com/office/drawing/2014/main" id="{8E1EB8FF-0A0C-4F9F-9971-EE75CEEDA7EB}"/>
              </a:ext>
            </a:extLst>
          </p:cNvPr>
          <p:cNvSpPr txBox="1"/>
          <p:nvPr/>
        </p:nvSpPr>
        <p:spPr>
          <a:xfrm>
            <a:off x="6524337" y="2264916"/>
            <a:ext cx="4572000" cy="3327065"/>
          </a:xfrm>
          <a:prstGeom prst="rect">
            <a:avLst/>
          </a:prstGeom>
          <a:solidFill>
            <a:schemeClr val="bg1">
              <a:lumMod val="95000"/>
            </a:schemeClr>
          </a:solidFill>
        </p:spPr>
        <p:txBody>
          <a:bodyPr wrap="square" lIns="182880" tIns="146304" rIns="182880" bIns="146304" rtlCol="0">
            <a:spAutoFit/>
          </a:bodyPr>
          <a:lstStyle/>
          <a:p>
            <a:pPr marL="342900" indent="-342900">
              <a:spcAft>
                <a:spcPts val="600"/>
              </a:spcAft>
              <a:buBlip>
                <a:blip r:embed="rId4"/>
              </a:buBlip>
            </a:pPr>
            <a:r>
              <a:rPr lang="en-US" dirty="0">
                <a:gradFill>
                  <a:gsLst>
                    <a:gs pos="2917">
                      <a:schemeClr val="tx1"/>
                    </a:gs>
                    <a:gs pos="30000">
                      <a:schemeClr val="tx1"/>
                    </a:gs>
                  </a:gsLst>
                  <a:lin ang="5400000" scaled="0"/>
                </a:gradFill>
              </a:rPr>
              <a:t>Use Azure Cost Management</a:t>
            </a:r>
          </a:p>
          <a:p>
            <a:pPr marL="342900" indent="-342900">
              <a:spcAft>
                <a:spcPts val="600"/>
              </a:spcAft>
              <a:buBlip>
                <a:blip r:embed="rId4"/>
              </a:buBlip>
            </a:pPr>
            <a:r>
              <a:rPr lang="en-US" dirty="0">
                <a:gradFill>
                  <a:gsLst>
                    <a:gs pos="2917">
                      <a:schemeClr val="tx1"/>
                    </a:gs>
                    <a:gs pos="30000">
                      <a:schemeClr val="tx1"/>
                    </a:gs>
                  </a:gsLst>
                  <a:lin ang="5400000" scaled="0"/>
                </a:gradFill>
              </a:rPr>
              <a:t>Monitor resource utilization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resource group budgets</a:t>
            </a:r>
          </a:p>
          <a:p>
            <a:pPr marL="342900" indent="-342900">
              <a:spcAft>
                <a:spcPts val="600"/>
              </a:spcAft>
              <a:buBlip>
                <a:blip r:embed="rId4"/>
              </a:buBlip>
            </a:pPr>
            <a:r>
              <a:rPr lang="en-US" dirty="0">
                <a:gradFill>
                  <a:gsLst>
                    <a:gs pos="2917">
                      <a:schemeClr val="tx1"/>
                    </a:gs>
                    <a:gs pos="30000">
                      <a:schemeClr val="tx1"/>
                    </a:gs>
                  </a:gsLst>
                  <a:lin ang="5400000" scaled="0"/>
                </a:gradFill>
              </a:rPr>
              <a:t>Optimize Azure Monitor retention</a:t>
            </a:r>
          </a:p>
          <a:p>
            <a:pPr marL="342900" indent="-342900">
              <a:spcAft>
                <a:spcPts val="600"/>
              </a:spcAft>
              <a:buBlip>
                <a:blip r:embed="rId4"/>
              </a:buBlip>
            </a:pPr>
            <a:r>
              <a:rPr lang="en-US" dirty="0">
                <a:gradFill>
                  <a:gsLst>
                    <a:gs pos="2917">
                      <a:schemeClr val="tx1"/>
                    </a:gs>
                    <a:gs pos="30000">
                      <a:schemeClr val="tx1"/>
                    </a:gs>
                  </a:gsLst>
                  <a:lin ang="5400000" scaled="0"/>
                </a:gradFill>
              </a:rPr>
              <a:t>Optimize storage</a:t>
            </a:r>
          </a:p>
          <a:p>
            <a:pPr marL="342900" indent="-342900">
              <a:spcAft>
                <a:spcPts val="600"/>
              </a:spcAft>
              <a:buBlip>
                <a:blip r:embed="rId4"/>
              </a:buBlip>
            </a:pPr>
            <a:r>
              <a:rPr lang="en-US" dirty="0">
                <a:gradFill>
                  <a:gsLst>
                    <a:gs pos="2917">
                      <a:schemeClr val="tx1"/>
                    </a:gs>
                    <a:gs pos="30000">
                      <a:schemeClr val="tx1"/>
                    </a:gs>
                  </a:gsLst>
                  <a:lin ang="5400000" scaled="0"/>
                </a:gradFill>
              </a:rPr>
              <a:t>Automate VM optimization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serverless technologies</a:t>
            </a:r>
          </a:p>
          <a:p>
            <a:pPr marL="342900" indent="-342900">
              <a:spcAft>
                <a:spcPts val="600"/>
              </a:spcAft>
              <a:buBlip>
                <a:blip r:embed="rId4"/>
              </a:buBlip>
            </a:pPr>
            <a:r>
              <a:rPr lang="en-US" dirty="0">
                <a:gradFill>
                  <a:gsLst>
                    <a:gs pos="2917">
                      <a:schemeClr val="tx1"/>
                    </a:gs>
                    <a:gs pos="30000">
                      <a:schemeClr val="tx1"/>
                    </a:gs>
                  </a:gsLst>
                  <a:lin ang="5400000" scaled="0"/>
                </a:gradFill>
              </a:rPr>
              <a:t>Use Logic Apps and runbooks with Budgets API</a:t>
            </a:r>
          </a:p>
        </p:txBody>
      </p:sp>
    </p:spTree>
    <p:extLst>
      <p:ext uri="{BB962C8B-B14F-4D97-AF65-F5344CB8AC3E}">
        <p14:creationId xmlns:p14="http://schemas.microsoft.com/office/powerpoint/2010/main" val="3061065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anim calcmode="lin" valueType="num">
                                      <p:cBhvr>
                                        <p:cTn id="25" dur="500" fill="hold"/>
                                        <p:tgtEl>
                                          <p:spTgt spid="6"/>
                                        </p:tgtEl>
                                        <p:attrNameLst>
                                          <p:attrName>ppt_x</p:attrName>
                                        </p:attrNameLst>
                                      </p:cBhvr>
                                      <p:tavLst>
                                        <p:tav tm="0">
                                          <p:val>
                                            <p:fltVal val="0.5"/>
                                          </p:val>
                                        </p:tav>
                                        <p:tav tm="100000">
                                          <p:val>
                                            <p:strVal val="#ppt_x"/>
                                          </p:val>
                                        </p:tav>
                                      </p:tavLst>
                                    </p:anim>
                                    <p:anim calcmode="lin" valueType="num">
                                      <p:cBhvr>
                                        <p:cTn id="26" dur="500" fill="hold"/>
                                        <p:tgtEl>
                                          <p:spTgt spid="6"/>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anim calcmode="lin" valueType="num">
                                      <p:cBhvr>
                                        <p:cTn id="32" dur="500" fill="hold"/>
                                        <p:tgtEl>
                                          <p:spTgt spid="7"/>
                                        </p:tgtEl>
                                        <p:attrNameLst>
                                          <p:attrName>ppt_x</p:attrName>
                                        </p:attrNameLst>
                                      </p:cBhvr>
                                      <p:tavLst>
                                        <p:tav tm="0">
                                          <p:val>
                                            <p:fltVal val="0.5"/>
                                          </p:val>
                                        </p:tav>
                                        <p:tav tm="100000">
                                          <p:val>
                                            <p:strVal val="#ppt_x"/>
                                          </p:val>
                                        </p:tav>
                                      </p:tavLst>
                                    </p:anim>
                                    <p:anim calcmode="lin" valueType="num">
                                      <p:cBhvr>
                                        <p:cTn id="33"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Adopt - Innovate</a:t>
            </a:r>
            <a:endParaRPr lang="en-US" sz="4000" dirty="0">
              <a:solidFill>
                <a:schemeClr val="accent5"/>
              </a:solidFill>
            </a:endParaRPr>
          </a:p>
        </p:txBody>
      </p:sp>
    </p:spTree>
    <p:extLst>
      <p:ext uri="{BB962C8B-B14F-4D97-AF65-F5344CB8AC3E}">
        <p14:creationId xmlns:p14="http://schemas.microsoft.com/office/powerpoint/2010/main" val="139528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7C9F-1B13-4C01-88E7-ECBB2DB10DB3}"/>
              </a:ext>
            </a:extLst>
          </p:cNvPr>
          <p:cNvSpPr>
            <a:spLocks noGrp="1"/>
          </p:cNvSpPr>
          <p:nvPr>
            <p:ph type="title"/>
          </p:nvPr>
        </p:nvSpPr>
        <p:spPr/>
        <p:txBody>
          <a:bodyPr/>
          <a:lstStyle/>
          <a:p>
            <a:r>
              <a:rPr lang="en-US" dirty="0"/>
              <a:t>Migration patterns </a:t>
            </a:r>
            <a:r>
              <a:rPr lang="en-US" dirty="0">
                <a:solidFill>
                  <a:schemeClr val="accent2"/>
                </a:solidFill>
              </a:rPr>
              <a:t>|</a:t>
            </a:r>
            <a:r>
              <a:rPr lang="en-US" dirty="0"/>
              <a:t> </a:t>
            </a:r>
            <a:r>
              <a:rPr lang="en-US" dirty="0">
                <a:solidFill>
                  <a:schemeClr val="tx2"/>
                </a:solidFill>
              </a:rPr>
              <a:t>The five Rs of rationalization</a:t>
            </a:r>
          </a:p>
        </p:txBody>
      </p:sp>
      <p:graphicFrame>
        <p:nvGraphicFramePr>
          <p:cNvPr id="3" name="Table 15">
            <a:extLst>
              <a:ext uri="{FF2B5EF4-FFF2-40B4-BE49-F238E27FC236}">
                <a16:creationId xmlns:a16="http://schemas.microsoft.com/office/drawing/2014/main" id="{0BECB871-DE5D-4887-A14A-9F63C9240F45}"/>
              </a:ext>
            </a:extLst>
          </p:cNvPr>
          <p:cNvGraphicFramePr>
            <a:graphicFrameLocks noGrp="1"/>
          </p:cNvGraphicFramePr>
          <p:nvPr>
            <p:extLst>
              <p:ext uri="{D42A27DB-BD31-4B8C-83A1-F6EECF244321}">
                <p14:modId xmlns:p14="http://schemas.microsoft.com/office/powerpoint/2010/main" val="3844559824"/>
              </p:ext>
            </p:extLst>
          </p:nvPr>
        </p:nvGraphicFramePr>
        <p:xfrm>
          <a:off x="121760" y="1143729"/>
          <a:ext cx="11948480" cy="5206722"/>
        </p:xfrm>
        <a:graphic>
          <a:graphicData uri="http://schemas.openxmlformats.org/drawingml/2006/table">
            <a:tbl>
              <a:tblPr firstRow="1" bandRow="1">
                <a:tableStyleId>{46F890A9-2807-4EBB-B81D-B2AA78EC7F39}</a:tableStyleId>
              </a:tblPr>
              <a:tblGrid>
                <a:gridCol w="1197140">
                  <a:extLst>
                    <a:ext uri="{9D8B030D-6E8A-4147-A177-3AD203B41FA5}">
                      <a16:colId xmlns:a16="http://schemas.microsoft.com/office/drawing/2014/main" val="104269030"/>
                    </a:ext>
                  </a:extLst>
                </a:gridCol>
                <a:gridCol w="2150268">
                  <a:extLst>
                    <a:ext uri="{9D8B030D-6E8A-4147-A177-3AD203B41FA5}">
                      <a16:colId xmlns:a16="http://schemas.microsoft.com/office/drawing/2014/main" val="608685337"/>
                    </a:ext>
                  </a:extLst>
                </a:gridCol>
                <a:gridCol w="2150268">
                  <a:extLst>
                    <a:ext uri="{9D8B030D-6E8A-4147-A177-3AD203B41FA5}">
                      <a16:colId xmlns:a16="http://schemas.microsoft.com/office/drawing/2014/main" val="2162642874"/>
                    </a:ext>
                  </a:extLst>
                </a:gridCol>
                <a:gridCol w="2150268">
                  <a:extLst>
                    <a:ext uri="{9D8B030D-6E8A-4147-A177-3AD203B41FA5}">
                      <a16:colId xmlns:a16="http://schemas.microsoft.com/office/drawing/2014/main" val="86577496"/>
                    </a:ext>
                  </a:extLst>
                </a:gridCol>
                <a:gridCol w="2150268">
                  <a:extLst>
                    <a:ext uri="{9D8B030D-6E8A-4147-A177-3AD203B41FA5}">
                      <a16:colId xmlns:a16="http://schemas.microsoft.com/office/drawing/2014/main" val="2559508299"/>
                    </a:ext>
                  </a:extLst>
                </a:gridCol>
                <a:gridCol w="2150268">
                  <a:extLst>
                    <a:ext uri="{9D8B030D-6E8A-4147-A177-3AD203B41FA5}">
                      <a16:colId xmlns:a16="http://schemas.microsoft.com/office/drawing/2014/main" val="3332384334"/>
                    </a:ext>
                  </a:extLst>
                </a:gridCol>
              </a:tblGrid>
              <a:tr h="277938">
                <a:tc rowSpan="2">
                  <a:txBody>
                    <a:bodyPr/>
                    <a:lstStyle/>
                    <a:p>
                      <a:pPr algn="r"/>
                      <a:r>
                        <a:rPr lang="en-US" sz="1350" b="0" dirty="0">
                          <a:solidFill>
                            <a:schemeClr val="tx1"/>
                          </a:solidFill>
                          <a:latin typeface="+mj-lt"/>
                        </a:rPr>
                        <a:t>What</a:t>
                      </a:r>
                    </a:p>
                  </a:txBody>
                  <a:tcPr marL="89654" marR="89654" marT="44827" marB="44827">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l"/>
                      <a:r>
                        <a:rPr lang="en-US" sz="1350" b="0" dirty="0">
                          <a:solidFill>
                            <a:schemeClr val="bg1"/>
                          </a:solidFill>
                          <a:latin typeface="+mj-lt"/>
                        </a:rPr>
                        <a:t>Rehost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l"/>
                      <a:r>
                        <a:rPr lang="en-US" sz="1350" b="0" dirty="0">
                          <a:solidFill>
                            <a:schemeClr val="bg1"/>
                          </a:solidFill>
                          <a:latin typeface="+mj-lt"/>
                        </a:rPr>
                        <a:t>Refactor</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Rearchitect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Rebuild</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Replace</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65659848"/>
                  </a:ext>
                </a:extLst>
              </a:tr>
              <a:tr h="2020174">
                <a:tc vMerge="1">
                  <a:txBody>
                    <a:bodyPr/>
                    <a:lstStyle/>
                    <a:p>
                      <a:pPr marL="285750" indent="-285750">
                        <a:buFont typeface="Arial" panose="020B0604020202020204" pitchFamily="34" charset="0"/>
                        <a:buChar char="•"/>
                      </a:pPr>
                      <a:endParaRPr lang="en-US" sz="1400">
                        <a:solidFill>
                          <a:srgbClr val="171717"/>
                        </a:solidFill>
                        <a:latin typeface="Segoe UI" panose="020B0502040204020203" pitchFamily="34" charset="0"/>
                      </a:endParaRPr>
                    </a:p>
                  </a:txBody>
                  <a:tcPr/>
                </a:tc>
                <a:tc>
                  <a:txBody>
                    <a:bodyPr/>
                    <a:lstStyle/>
                    <a:p>
                      <a:pPr marL="0" indent="0" algn="l">
                        <a:buFont typeface="Arial" panose="020B0604020202020204" pitchFamily="34" charset="0"/>
                        <a:buNone/>
                      </a:pPr>
                      <a:r>
                        <a:rPr lang="en-US" sz="1350" b="0" dirty="0">
                          <a:solidFill>
                            <a:schemeClr val="bg1"/>
                          </a:solidFill>
                          <a:latin typeface="+mn-lt"/>
                        </a:rPr>
                        <a:t>ls known as a </a:t>
                      </a:r>
                      <a:r>
                        <a:rPr lang="en-US" sz="1350" b="0" i="1" dirty="0">
                          <a:solidFill>
                            <a:schemeClr val="bg1"/>
                          </a:solidFill>
                          <a:latin typeface="+mn-lt"/>
                        </a:rPr>
                        <a:t>lift and shift</a:t>
                      </a:r>
                      <a:r>
                        <a:rPr lang="en-US" sz="1350" b="0" dirty="0">
                          <a:solidFill>
                            <a:schemeClr val="bg1"/>
                          </a:solidFill>
                          <a:latin typeface="+mn-lt"/>
                        </a:rPr>
                        <a:t> migration, a rehost effort moves a current state asset to the chosen cloud provider, with minimal change to overall architecture.</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indent="0" algn="l">
                        <a:buFont typeface="Arial" panose="020B0604020202020204" pitchFamily="34" charset="0"/>
                        <a:buNone/>
                      </a:pPr>
                      <a:r>
                        <a:rPr lang="en-US" sz="1350" b="0" dirty="0">
                          <a:solidFill>
                            <a:schemeClr val="bg1"/>
                          </a:solidFill>
                          <a:latin typeface="+mn-lt"/>
                        </a:rPr>
                        <a:t>Refactoring code to enable an application to deliver on new business opportunities and fit a PaaS-based model. </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Aging applications that aren't compatible with cloud providers might need to be rearchitected before transformation. </a:t>
                      </a:r>
                    </a:p>
                    <a:p>
                      <a:pPr marL="0" indent="0" algn="l">
                        <a:buFont typeface="Arial" panose="020B0604020202020204" pitchFamily="34" charset="0"/>
                        <a:buNone/>
                      </a:pPr>
                      <a:r>
                        <a:rPr lang="en-US" sz="1350" b="0" dirty="0">
                          <a:solidFill>
                            <a:schemeClr val="bg1"/>
                          </a:solidFill>
                          <a:latin typeface="+mn-lt"/>
                        </a:rPr>
                        <a:t>Some applications might be more cost effective as cloud native solutions.</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350" b="0" dirty="0">
                          <a:solidFill>
                            <a:schemeClr val="bg1"/>
                          </a:solidFill>
                          <a:latin typeface="+mn-lt"/>
                        </a:rPr>
                        <a:t>In some scenarios, the delta that must be overcome to carry an application forward can be too large to justify further investment. </a:t>
                      </a:r>
                    </a:p>
                    <a:p>
                      <a:pPr algn="l"/>
                      <a:r>
                        <a:rPr lang="en-US" sz="1350" b="0" dirty="0">
                          <a:solidFill>
                            <a:schemeClr val="bg1"/>
                          </a:solidFill>
                          <a:latin typeface="+mn-lt"/>
                        </a:rPr>
                        <a:t>In this case, a new code base is created to align with a </a:t>
                      </a:r>
                      <a:r>
                        <a:rPr lang="en-US" sz="1350" b="0" u="sng" dirty="0">
                          <a:solidFill>
                            <a:schemeClr val="bg1"/>
                          </a:solidFill>
                          <a:latin typeface="+mn-lt"/>
                          <a:hlinkClick r:id="rId3">
                            <a:extLst>
                              <a:ext uri="{A12FA001-AC4F-418D-AE19-62706E023703}">
                                <ahyp:hlinkClr xmlns:ahyp="http://schemas.microsoft.com/office/drawing/2018/hyperlinkcolor" val="tx"/>
                              </a:ext>
                            </a:extLst>
                          </a:hlinkClick>
                        </a:rPr>
                        <a:t>cloud-native</a:t>
                      </a:r>
                      <a:r>
                        <a:rPr lang="en-US" sz="1350" b="0" dirty="0">
                          <a:solidFill>
                            <a:schemeClr val="bg1"/>
                          </a:solidFill>
                          <a:latin typeface="+mn-lt"/>
                        </a:rPr>
                        <a:t> approach.</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350" b="0" dirty="0">
                          <a:solidFill>
                            <a:schemeClr val="bg1"/>
                          </a:solidFill>
                          <a:latin typeface="+mn-lt"/>
                        </a:rPr>
                        <a:t>Sometimes software as a service (SaaS) applications can provide all the necessary functionality for the hosted application. </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88227239"/>
                  </a:ext>
                </a:extLst>
              </a:tr>
              <a:tr h="2600919">
                <a:tc>
                  <a:txBody>
                    <a:bodyPr/>
                    <a:lstStyle/>
                    <a:p>
                      <a:pPr algn="r"/>
                      <a:r>
                        <a:rPr lang="en-US" sz="1350" b="0" dirty="0">
                          <a:latin typeface="+mj-lt"/>
                        </a:rPr>
                        <a:t>Common drivers might include:</a:t>
                      </a:r>
                    </a:p>
                  </a:txBody>
                  <a:tcPr marL="89654" marR="89654" marT="44827" marB="44827">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noFill/>
                  </a:tcPr>
                </a:tc>
                <a:tc>
                  <a:txBody>
                    <a:bodyPr/>
                    <a:lstStyle/>
                    <a:p>
                      <a:pPr marL="180975" lvl="0" indent="-190500" algn="l">
                        <a:buFont typeface="Arial" panose="020B0604020202020204" pitchFamily="34" charset="0"/>
                        <a:buChar char="•"/>
                      </a:pPr>
                      <a:r>
                        <a:rPr lang="en-US" sz="1350" b="0" dirty="0">
                          <a:solidFill>
                            <a:schemeClr val="bg1"/>
                          </a:solidFill>
                          <a:latin typeface="+mn-lt"/>
                        </a:rPr>
                        <a:t>Reducing capital expense</a:t>
                      </a:r>
                    </a:p>
                    <a:p>
                      <a:pPr marL="180975" lvl="0" indent="-190500" algn="l">
                        <a:buFont typeface="Arial" panose="020B0604020202020204" pitchFamily="34" charset="0"/>
                        <a:buChar char="•"/>
                      </a:pPr>
                      <a:r>
                        <a:rPr lang="en-US" sz="1350" b="0" dirty="0">
                          <a:solidFill>
                            <a:schemeClr val="bg1"/>
                          </a:solidFill>
                          <a:latin typeface="+mn-lt"/>
                        </a:rPr>
                        <a:t>Freeing up datacenter space</a:t>
                      </a:r>
                    </a:p>
                    <a:p>
                      <a:pPr marL="180975" lvl="0" indent="-190500" algn="l">
                        <a:buFont typeface="Arial" panose="020B0604020202020204" pitchFamily="34" charset="0"/>
                        <a:buChar char="•"/>
                      </a:pPr>
                      <a:r>
                        <a:rPr lang="en-US" sz="1350" b="0" dirty="0">
                          <a:solidFill>
                            <a:schemeClr val="bg1"/>
                          </a:solidFill>
                          <a:latin typeface="+mn-lt"/>
                        </a:rPr>
                        <a:t>Achieving rapid return on investment in the cloud</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Faster and shorter updates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Code portability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Greater cloud efficiency (resources, speed, cost, managed operations)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Application scale and agility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Easier adoption of new cloud capabilities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Mix of technology stacks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Accelerate innovation</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Build apps faster</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Reduce operational cost</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Standardizing around industry-best practices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Accelerating adoption of business process-driven approaches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Reallocating development investments into applications that create competitive differentiation or advantages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80063883"/>
                  </a:ext>
                </a:extLst>
              </a:tr>
            </a:tbl>
          </a:graphicData>
        </a:graphic>
      </p:graphicFrame>
      <p:sp>
        <p:nvSpPr>
          <p:cNvPr id="4" name="TextBox 3">
            <a:extLst>
              <a:ext uri="{FF2B5EF4-FFF2-40B4-BE49-F238E27FC236}">
                <a16:creationId xmlns:a16="http://schemas.microsoft.com/office/drawing/2014/main" id="{A4F31ADE-A107-4C41-B8A4-2E3C1C59856E}"/>
              </a:ext>
            </a:extLst>
          </p:cNvPr>
          <p:cNvSpPr txBox="1"/>
          <p:nvPr/>
        </p:nvSpPr>
        <p:spPr>
          <a:xfrm>
            <a:off x="1278467" y="6470615"/>
            <a:ext cx="483076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Learn more: </a:t>
            </a:r>
            <a:r>
              <a:rPr kumimoji="0" lang="en-US" sz="1600" b="0" i="0" u="none" strike="noStrike" kern="1200" cap="none" spc="0" normalizeH="0" baseline="0" noProof="0" dirty="0">
                <a:ln>
                  <a:noFill/>
                </a:ln>
                <a:solidFill>
                  <a:srgbClr val="0078D3"/>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digital-estate/5-rs-of-rationalization</a:t>
            </a:r>
            <a:endParaRPr kumimoji="0" lang="en-US" sz="1600" b="0" i="0" u="none" strike="noStrike" kern="1200" cap="none" spc="0" normalizeH="0" baseline="0" noProof="0" dirty="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7834389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6704606-16CF-4D37-862E-1BB4A96DF14A}"/>
              </a:ext>
            </a:extLst>
          </p:cNvPr>
          <p:cNvSpPr/>
          <p:nvPr/>
        </p:nvSpPr>
        <p:spPr bwMode="auto">
          <a:xfrm>
            <a:off x="5080000" y="0"/>
            <a:ext cx="711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455996" y="2681575"/>
            <a:ext cx="4106542" cy="3589058"/>
          </a:xfrm>
          <a:prstGeom prst="rect">
            <a:avLst/>
          </a:prstGeom>
          <a:noFill/>
        </p:spPr>
        <p:txBody>
          <a:bodyPr wrap="square" lIns="179308" tIns="143446" rIns="179308" bIns="143446" rtlCol="0">
            <a:spAutoFit/>
          </a:bodyPr>
          <a:lstStyle/>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Migration is more than a lift and shift rehost to IaaS using tools like Azure Site Recovery. </a:t>
            </a: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endPar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endParaRP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Modernize some assets during migration with PaaS focused solutions like Database Migration Service.</a:t>
            </a: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endPar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endParaRPr>
          </a:p>
          <a:p>
            <a:pPr marL="457200" marR="0" lvl="0" indent="-457200" algn="l" defTabSz="914554" rtl="0" eaLnBrk="1" fontAlgn="auto" latinLnBrk="0" hangingPunct="1">
              <a:lnSpc>
                <a:spcPct val="90000"/>
              </a:lnSpc>
              <a:spcBef>
                <a:spcPts val="0"/>
              </a:spcBef>
              <a:spcAft>
                <a:spcPts val="588"/>
              </a:spcAft>
              <a:buClrTx/>
              <a:buSzPct val="150000"/>
              <a:buFontTx/>
              <a:buBlip>
                <a:blip r:embed="rId3"/>
              </a:buBlip>
              <a:tabLst/>
              <a:defRPr/>
            </a:pPr>
            <a:r>
              <a:rPr kumimoji="0" lang="en-US" sz="1800" b="0" i="0" u="none" strike="noStrike" kern="1200" cap="none" spc="0" normalizeH="0" baseline="0" noProof="0" dirty="0">
                <a:ln>
                  <a:noFill/>
                </a:ln>
                <a:solidFill>
                  <a:srgbClr val="EAEAEA">
                    <a:lumMod val="10000"/>
                  </a:srgbClr>
                </a:solidFill>
                <a:effectLst/>
                <a:uLnTx/>
                <a:uFillTx/>
                <a:latin typeface="Segoe UI"/>
                <a:ea typeface="+mn-ea"/>
                <a:cs typeface="+mn-cs"/>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290088" y="1586314"/>
            <a:ext cx="4354007"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l" defTabSz="91428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a:ea typeface="Segoe UI" pitchFamily="34" charset="0"/>
                <a:cs typeface="Segoe UI Semibold" panose="020B0702040204020203" pitchFamily="34" charset="0"/>
              </a:rPr>
              <a:t>Expand workload architecture options with broad tooling options.</a:t>
            </a:r>
          </a:p>
        </p:txBody>
      </p:sp>
      <p:grpSp>
        <p:nvGrpSpPr>
          <p:cNvPr id="266" name="Group 265">
            <a:extLst>
              <a:ext uri="{FF2B5EF4-FFF2-40B4-BE49-F238E27FC236}">
                <a16:creationId xmlns:a16="http://schemas.microsoft.com/office/drawing/2014/main" id="{5181E534-69D6-4708-9CA0-E4F80F7564AF}"/>
              </a:ext>
            </a:extLst>
          </p:cNvPr>
          <p:cNvGrpSpPr/>
          <p:nvPr/>
        </p:nvGrpSpPr>
        <p:grpSpPr>
          <a:xfrm>
            <a:off x="5116911" y="249474"/>
            <a:ext cx="6915536" cy="6338230"/>
            <a:chOff x="5116911" y="249474"/>
            <a:chExt cx="6915536" cy="6338230"/>
          </a:xfrm>
        </p:grpSpPr>
        <p:cxnSp>
          <p:nvCxnSpPr>
            <p:cNvPr id="236" name="Connector: Elbow 235">
              <a:extLst>
                <a:ext uri="{FF2B5EF4-FFF2-40B4-BE49-F238E27FC236}">
                  <a16:creationId xmlns:a16="http://schemas.microsoft.com/office/drawing/2014/main" id="{A5AAAB41-9902-44AE-B45D-A7CECD00B355}"/>
                </a:ext>
              </a:extLst>
            </p:cNvPr>
            <p:cNvCxnSpPr>
              <a:cxnSpLocks/>
              <a:stCxn id="52" idx="3"/>
              <a:endCxn id="24" idx="2"/>
            </p:cNvCxnSpPr>
            <p:nvPr/>
          </p:nvCxnSpPr>
          <p:spPr>
            <a:xfrm flipV="1">
              <a:off x="10327908" y="3083813"/>
              <a:ext cx="1213531" cy="293039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E69F03D-F86D-448A-895C-48685E506102}"/>
                </a:ext>
              </a:extLst>
            </p:cNvPr>
            <p:cNvCxnSpPr>
              <a:cxnSpLocks/>
              <a:stCxn id="23" idx="2"/>
              <a:endCxn id="50" idx="1"/>
            </p:cNvCxnSpPr>
            <p:nvPr/>
          </p:nvCxnSpPr>
          <p:spPr>
            <a:xfrm rot="5400000" flipH="1" flipV="1">
              <a:off x="7752464" y="3332072"/>
              <a:ext cx="34082" cy="564287"/>
            </a:xfrm>
            <a:prstGeom prst="bentConnector4">
              <a:avLst>
                <a:gd name="adj1" fmla="val -53659"/>
                <a:gd name="adj2" fmla="val 10647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A9CE0CD-821B-45EC-AA80-F45302A6ED9E}"/>
                </a:ext>
              </a:extLst>
            </p:cNvPr>
            <p:cNvSpPr/>
            <p:nvPr/>
          </p:nvSpPr>
          <p:spPr bwMode="auto">
            <a:xfrm>
              <a:off x="10178072" y="1199552"/>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D6C38C61-F396-4199-A57E-7A43A4DAC80B}"/>
                </a:ext>
              </a:extLst>
            </p:cNvPr>
            <p:cNvSpPr/>
            <p:nvPr/>
          </p:nvSpPr>
          <p:spPr bwMode="auto">
            <a:xfrm>
              <a:off x="10178072" y="2554736"/>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C7E14945-7345-4BD6-8DA0-B710A5A77659}"/>
                </a:ext>
              </a:extLst>
            </p:cNvPr>
            <p:cNvSpPr/>
            <p:nvPr/>
          </p:nvSpPr>
          <p:spPr bwMode="auto">
            <a:xfrm>
              <a:off x="10178072" y="3909920"/>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8BDE2092-7C19-49F4-8429-DBFBE3032439}"/>
                </a:ext>
              </a:extLst>
            </p:cNvPr>
            <p:cNvSpPr/>
            <p:nvPr/>
          </p:nvSpPr>
          <p:spPr bwMode="auto">
            <a:xfrm>
              <a:off x="10178072" y="5265103"/>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F35FDB2E-5E94-43F8-952E-306EE2608C28}"/>
                </a:ext>
              </a:extLst>
            </p:cNvPr>
            <p:cNvCxnSpPr>
              <a:cxnSpLocks/>
            </p:cNvCxnSpPr>
            <p:nvPr/>
          </p:nvCxnSpPr>
          <p:spPr>
            <a:xfrm>
              <a:off x="8072962" y="597220"/>
              <a:ext cx="2468880" cy="15626"/>
            </a:xfrm>
            <a:prstGeom prst="line">
              <a:avLst/>
            </a:prstGeom>
            <a:ln w="127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53FDDD-5A4E-4E92-BB32-BF8AAFA0240A}"/>
                </a:ext>
              </a:extLst>
            </p:cNvPr>
            <p:cNvSpPr txBox="1"/>
            <p:nvPr/>
          </p:nvSpPr>
          <p:spPr>
            <a:xfrm>
              <a:off x="5116911" y="249474"/>
              <a:ext cx="1547059" cy="7109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Assessment of an LOB Workload </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(N-tier App &amp; Data)</a:t>
              </a:r>
            </a:p>
          </p:txBody>
        </p:sp>
        <p:sp>
          <p:nvSpPr>
            <p:cNvPr id="17" name="Flowchart: Decision 16">
              <a:extLst>
                <a:ext uri="{FF2B5EF4-FFF2-40B4-BE49-F238E27FC236}">
                  <a16:creationId xmlns:a16="http://schemas.microsoft.com/office/drawing/2014/main" id="{0D4C98D3-D7F0-4E92-8BCA-9C3EC923C24A}"/>
                </a:ext>
              </a:extLst>
            </p:cNvPr>
            <p:cNvSpPr/>
            <p:nvPr/>
          </p:nvSpPr>
          <p:spPr bwMode="auto">
            <a:xfrm>
              <a:off x="7090946" y="31478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Bandwidth Analysis</a:t>
              </a:r>
            </a:p>
          </p:txBody>
        </p:sp>
        <p:sp>
          <p:nvSpPr>
            <p:cNvPr id="18" name="Flowchart: Decision 17">
              <a:extLst>
                <a:ext uri="{FF2B5EF4-FFF2-40B4-BE49-F238E27FC236}">
                  <a16:creationId xmlns:a16="http://schemas.microsoft.com/office/drawing/2014/main" id="{7250F748-CBDB-43BE-A2B8-DB35ACE6B53E}"/>
                </a:ext>
              </a:extLst>
            </p:cNvPr>
            <p:cNvSpPr/>
            <p:nvPr/>
          </p:nvSpPr>
          <p:spPr bwMode="auto">
            <a:xfrm>
              <a:off x="5181553" y="1218698"/>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Modernize App &amp; Data</a:t>
              </a:r>
            </a:p>
          </p:txBody>
        </p:sp>
        <p:sp>
          <p:nvSpPr>
            <p:cNvPr id="21" name="Flowchart: Decision 20">
              <a:extLst>
                <a:ext uri="{FF2B5EF4-FFF2-40B4-BE49-F238E27FC236}">
                  <a16:creationId xmlns:a16="http://schemas.microsoft.com/office/drawing/2014/main" id="{6B98197E-6734-4875-9CF0-00DB2FCA107B}"/>
                </a:ext>
              </a:extLst>
            </p:cNvPr>
            <p:cNvSpPr/>
            <p:nvPr/>
          </p:nvSpPr>
          <p:spPr bwMode="auto">
            <a:xfrm>
              <a:off x="5881716" y="439797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Data Platform Analysis</a:t>
              </a:r>
            </a:p>
          </p:txBody>
        </p:sp>
        <p:sp>
          <p:nvSpPr>
            <p:cNvPr id="22" name="Flowchart: Decision 21">
              <a:extLst>
                <a:ext uri="{FF2B5EF4-FFF2-40B4-BE49-F238E27FC236}">
                  <a16:creationId xmlns:a16="http://schemas.microsoft.com/office/drawing/2014/main" id="{120582A9-998D-493B-84B7-71A6879DAADE}"/>
                </a:ext>
              </a:extLst>
            </p:cNvPr>
            <p:cNvSpPr/>
            <p:nvPr/>
          </p:nvSpPr>
          <p:spPr bwMode="auto">
            <a:xfrm>
              <a:off x="6996354"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Existing DevOps Pipeline</a:t>
              </a:r>
            </a:p>
          </p:txBody>
        </p:sp>
        <p:sp>
          <p:nvSpPr>
            <p:cNvPr id="23" name="Flowchart: Decision 22">
              <a:extLst>
                <a:ext uri="{FF2B5EF4-FFF2-40B4-BE49-F238E27FC236}">
                  <a16:creationId xmlns:a16="http://schemas.microsoft.com/office/drawing/2014/main" id="{B9029910-6352-45E6-98E8-845078186BD6}"/>
                </a:ext>
              </a:extLst>
            </p:cNvPr>
            <p:cNvSpPr/>
            <p:nvPr/>
          </p:nvSpPr>
          <p:spPr bwMode="auto">
            <a:xfrm>
              <a:off x="6996354"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Existing DevOps Pipeline</a:t>
              </a:r>
            </a:p>
          </p:txBody>
        </p:sp>
        <p:sp>
          <p:nvSpPr>
            <p:cNvPr id="24" name="Flowchart: Decision 23">
              <a:extLst>
                <a:ext uri="{FF2B5EF4-FFF2-40B4-BE49-F238E27FC236}">
                  <a16:creationId xmlns:a16="http://schemas.microsoft.com/office/drawing/2014/main" id="{6AAFE462-E415-4BD2-AB24-23725B90FBF0}"/>
                </a:ext>
              </a:extLst>
            </p:cNvPr>
            <p:cNvSpPr/>
            <p:nvPr/>
          </p:nvSpPr>
          <p:spPr bwMode="auto">
            <a:xfrm>
              <a:off x="11050431" y="2503461"/>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Innovation Potential</a:t>
              </a:r>
            </a:p>
          </p:txBody>
        </p:sp>
        <p:sp>
          <p:nvSpPr>
            <p:cNvPr id="30" name="TextBox 29">
              <a:extLst>
                <a:ext uri="{FF2B5EF4-FFF2-40B4-BE49-F238E27FC236}">
                  <a16:creationId xmlns:a16="http://schemas.microsoft.com/office/drawing/2014/main" id="{4FAA1256-BA03-480D-92CF-2EA316C913F5}"/>
                </a:ext>
              </a:extLst>
            </p:cNvPr>
            <p:cNvSpPr txBox="1"/>
            <p:nvPr/>
          </p:nvSpPr>
          <p:spPr>
            <a:xfrm>
              <a:off x="7545372" y="1427979"/>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900C042B-8F88-4D52-8CA0-8CA926C79A08}"/>
                </a:ext>
              </a:extLst>
            </p:cNvPr>
            <p:cNvSpPr txBox="1"/>
            <p:nvPr/>
          </p:nvSpPr>
          <p:spPr>
            <a:xfrm>
              <a:off x="7545372" y="2729497"/>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C7DA70E-DEE1-4C26-9040-17BC38777771}"/>
                </a:ext>
              </a:extLst>
            </p:cNvPr>
            <p:cNvSpPr txBox="1"/>
            <p:nvPr/>
          </p:nvSpPr>
          <p:spPr>
            <a:xfrm>
              <a:off x="6701027" y="3030668"/>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078A5F60-2C80-48B2-B09A-15D66BBBE4D2}"/>
                </a:ext>
              </a:extLst>
            </p:cNvPr>
            <p:cNvSpPr txBox="1"/>
            <p:nvPr/>
          </p:nvSpPr>
          <p:spPr>
            <a:xfrm>
              <a:off x="6701027" y="1711196"/>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3CC45C2-1A1B-4B7F-911E-BD59FEEE91AA}"/>
                </a:ext>
              </a:extLst>
            </p:cNvPr>
            <p:cNvSpPr txBox="1"/>
            <p:nvPr/>
          </p:nvSpPr>
          <p:spPr>
            <a:xfrm>
              <a:off x="7545372" y="2309224"/>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6BBED44F-A467-4399-A7CF-96F65CD0FC73}"/>
                </a:ext>
              </a:extLst>
            </p:cNvPr>
            <p:cNvSpPr txBox="1"/>
            <p:nvPr/>
          </p:nvSpPr>
          <p:spPr>
            <a:xfrm>
              <a:off x="7545372" y="3631256"/>
              <a:ext cx="454025"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3FD6BFE1-95C6-45EB-B2C4-520A8D6772DE}"/>
                </a:ext>
              </a:extLst>
            </p:cNvPr>
            <p:cNvSpPr txBox="1"/>
            <p:nvPr/>
          </p:nvSpPr>
          <p:spPr>
            <a:xfrm>
              <a:off x="8211484" y="435679"/>
              <a:ext cx="959629" cy="338554"/>
            </a:xfrm>
            <a:prstGeom prst="rect">
              <a:avLst/>
            </a:prstGeom>
            <a:solidFill>
              <a:schemeClr val="tx1"/>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Storage exceeds available bandwidth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4243A94E-7EE9-423A-9E79-F8D9B1207A31}"/>
                </a:ext>
              </a:extLst>
            </p:cNvPr>
            <p:cNvSpPr/>
            <p:nvPr/>
          </p:nvSpPr>
          <p:spPr bwMode="auto">
            <a:xfrm>
              <a:off x="9271420" y="374011"/>
              <a:ext cx="1106163"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Storage: Data Box </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Offline Transfer</a:t>
              </a:r>
            </a:p>
          </p:txBody>
        </p:sp>
        <p:sp>
          <p:nvSpPr>
            <p:cNvPr id="53" name="TextBox 52">
              <a:extLst>
                <a:ext uri="{FF2B5EF4-FFF2-40B4-BE49-F238E27FC236}">
                  <a16:creationId xmlns:a16="http://schemas.microsoft.com/office/drawing/2014/main" id="{3C32C037-533B-4F82-9DEF-DBCF0D2F6D59}"/>
                </a:ext>
              </a:extLst>
            </p:cNvPr>
            <p:cNvSpPr txBox="1"/>
            <p:nvPr/>
          </p:nvSpPr>
          <p:spPr>
            <a:xfrm>
              <a:off x="10314991" y="1196757"/>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3039BAB0-2C48-4B92-B067-FF7501DAA9DD}"/>
                </a:ext>
              </a:extLst>
            </p:cNvPr>
            <p:cNvSpPr txBox="1"/>
            <p:nvPr/>
          </p:nvSpPr>
          <p:spPr>
            <a:xfrm>
              <a:off x="10235328" y="1640844"/>
              <a:ext cx="78804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App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A6E267A-9A06-4B8A-AEED-E42A71F154C2}"/>
                </a:ext>
              </a:extLst>
            </p:cNvPr>
            <p:cNvSpPr txBox="1"/>
            <p:nvPr/>
          </p:nvSpPr>
          <p:spPr>
            <a:xfrm>
              <a:off x="10173065" y="2241999"/>
              <a:ext cx="982016"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 (MI)</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909F07FF-4AF2-4117-AB7C-081B3F3F5B67}"/>
                </a:ext>
              </a:extLst>
            </p:cNvPr>
            <p:cNvSpPr txBox="1"/>
            <p:nvPr/>
          </p:nvSpPr>
          <p:spPr>
            <a:xfrm>
              <a:off x="10235328" y="3159315"/>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86D88E-9927-4F91-917A-AD743D6FF829}"/>
                </a:ext>
              </a:extLst>
            </p:cNvPr>
            <p:cNvSpPr txBox="1"/>
            <p:nvPr/>
          </p:nvSpPr>
          <p:spPr>
            <a:xfrm>
              <a:off x="10173065" y="3599745"/>
              <a:ext cx="982016"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 (MI)</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AB656EF7-F7F0-4481-AD3E-009316FBAA30}"/>
                </a:ext>
              </a:extLst>
            </p:cNvPr>
            <p:cNvSpPr txBox="1"/>
            <p:nvPr/>
          </p:nvSpPr>
          <p:spPr>
            <a:xfrm>
              <a:off x="10314991" y="2556492"/>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3908B3A8-6966-43BF-AB43-9ECF21A9E4EF}"/>
                </a:ext>
              </a:extLst>
            </p:cNvPr>
            <p:cNvSpPr txBox="1"/>
            <p:nvPr/>
          </p:nvSpPr>
          <p:spPr>
            <a:xfrm>
              <a:off x="10314991" y="3922014"/>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223065A9-8958-4910-858D-77125242873A}"/>
                </a:ext>
              </a:extLst>
            </p:cNvPr>
            <p:cNvSpPr txBox="1"/>
            <p:nvPr/>
          </p:nvSpPr>
          <p:spPr>
            <a:xfrm>
              <a:off x="10314991" y="5270175"/>
              <a:ext cx="62872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LOB App</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 name="TextBox 61">
              <a:extLst>
                <a:ext uri="{FF2B5EF4-FFF2-40B4-BE49-F238E27FC236}">
                  <a16:creationId xmlns:a16="http://schemas.microsoft.com/office/drawing/2014/main" id="{6C730893-DE70-44C3-8F40-92E94A0CF968}"/>
                </a:ext>
              </a:extLst>
            </p:cNvPr>
            <p:cNvSpPr txBox="1"/>
            <p:nvPr/>
          </p:nvSpPr>
          <p:spPr>
            <a:xfrm>
              <a:off x="10235328" y="4471193"/>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36C1F0F7-6AFD-431F-BF80-991A2067381F}"/>
                </a:ext>
              </a:extLst>
            </p:cNvPr>
            <p:cNvSpPr txBox="1"/>
            <p:nvPr/>
          </p:nvSpPr>
          <p:spPr>
            <a:xfrm>
              <a:off x="10235328" y="4983513"/>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59D1FA0E-E553-4BDA-9A91-B2FC56CBC6B4}"/>
                </a:ext>
              </a:extLst>
            </p:cNvPr>
            <p:cNvSpPr txBox="1"/>
            <p:nvPr/>
          </p:nvSpPr>
          <p:spPr>
            <a:xfrm>
              <a:off x="10235328" y="5826664"/>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0EDB3407-90D1-4EE3-A5F2-2BEEB5B50345}"/>
                </a:ext>
              </a:extLst>
            </p:cNvPr>
            <p:cNvSpPr txBox="1"/>
            <p:nvPr/>
          </p:nvSpPr>
          <p:spPr>
            <a:xfrm>
              <a:off x="10235328" y="6372260"/>
              <a:ext cx="78804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IaaS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6F1252C5-CDD5-4FBC-AF3B-00E8483EAC0D}"/>
                </a:ext>
              </a:extLst>
            </p:cNvPr>
            <p:cNvSpPr txBox="1"/>
            <p:nvPr/>
          </p:nvSpPr>
          <p:spPr>
            <a:xfrm>
              <a:off x="10497937" y="612846"/>
              <a:ext cx="938869"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Storage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72" name="Straight Arrow Connector 71">
              <a:extLst>
                <a:ext uri="{FF2B5EF4-FFF2-40B4-BE49-F238E27FC236}">
                  <a16:creationId xmlns:a16="http://schemas.microsoft.com/office/drawing/2014/main" id="{6FDE58D7-9F76-40FA-A71F-F9550AD47D45}"/>
                </a:ext>
              </a:extLst>
            </p:cNvPr>
            <p:cNvCxnSpPr>
              <a:cxnSpLocks/>
            </p:cNvCxnSpPr>
            <p:nvPr/>
          </p:nvCxnSpPr>
          <p:spPr>
            <a:xfrm>
              <a:off x="6490587" y="604956"/>
              <a:ext cx="576053"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9" name="Graphic 78" descr="Database">
              <a:extLst>
                <a:ext uri="{FF2B5EF4-FFF2-40B4-BE49-F238E27FC236}">
                  <a16:creationId xmlns:a16="http://schemas.microsoft.com/office/drawing/2014/main" id="{87F946A4-63B3-4192-813F-1754E255A9C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85904" y="3362343"/>
              <a:ext cx="286894" cy="286894"/>
            </a:xfrm>
            <a:prstGeom prst="rect">
              <a:avLst/>
            </a:prstGeom>
          </p:spPr>
        </p:pic>
        <p:cxnSp>
          <p:nvCxnSpPr>
            <p:cNvPr id="92" name="Connector: Elbow 91">
              <a:extLst>
                <a:ext uri="{FF2B5EF4-FFF2-40B4-BE49-F238E27FC236}">
                  <a16:creationId xmlns:a16="http://schemas.microsoft.com/office/drawing/2014/main" id="{1F0E2A36-2617-4974-AA5E-5763425759DF}"/>
                </a:ext>
              </a:extLst>
            </p:cNvPr>
            <p:cNvCxnSpPr>
              <a:stCxn id="17" idx="2"/>
              <a:endCxn id="18" idx="0"/>
            </p:cNvCxnSpPr>
            <p:nvPr/>
          </p:nvCxnSpPr>
          <p:spPr>
            <a:xfrm rot="5400000">
              <a:off x="6465475" y="102219"/>
              <a:ext cx="323566" cy="1909393"/>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4B6AA31C-6062-4B83-A3BB-9EFF8C8869DF}"/>
                </a:ext>
              </a:extLst>
            </p:cNvPr>
            <p:cNvCxnSpPr>
              <a:stCxn id="69" idx="2"/>
              <a:endCxn id="42" idx="1"/>
            </p:cNvCxnSpPr>
            <p:nvPr/>
          </p:nvCxnSpPr>
          <p:spPr>
            <a:xfrm rot="5400000">
              <a:off x="9270257" y="-637763"/>
              <a:ext cx="231063" cy="3163168"/>
            </a:xfrm>
            <a:prstGeom prst="bentConnector4">
              <a:avLst>
                <a:gd name="adj1" fmla="val 100891"/>
                <a:gd name="adj2" fmla="val 107428"/>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F372F4-21EB-4928-999D-C4A4F03694F4}"/>
                </a:ext>
              </a:extLst>
            </p:cNvPr>
            <p:cNvSpPr txBox="1"/>
            <p:nvPr/>
          </p:nvSpPr>
          <p:spPr>
            <a:xfrm>
              <a:off x="7804204" y="951631"/>
              <a:ext cx="1919721" cy="215444"/>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E6FF"/>
                  </a:solidFill>
                  <a:effectLst/>
                  <a:uLnTx/>
                  <a:uFillTx/>
                  <a:latin typeface="Segoe UI Semibold" panose="020B0702040204020203" pitchFamily="34" charset="0"/>
                  <a:ea typeface="Segoe UI" pitchFamily="34" charset="0"/>
                  <a:cs typeface="Segoe UI Semibold" panose="020B0702040204020203" pitchFamily="34" charset="0"/>
                </a:rPr>
                <a:t>Re-hydrate from Azure Storage</a:t>
              </a:r>
              <a:endParaRPr kumimoji="0" lang="en-US" sz="18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grpSp>
          <p:nvGrpSpPr>
            <p:cNvPr id="122" name="Group 121">
              <a:extLst>
                <a:ext uri="{FF2B5EF4-FFF2-40B4-BE49-F238E27FC236}">
                  <a16:creationId xmlns:a16="http://schemas.microsoft.com/office/drawing/2014/main" id="{6A85EC28-5730-42C6-9241-CF5123E9C97B}"/>
                </a:ext>
              </a:extLst>
            </p:cNvPr>
            <p:cNvGrpSpPr/>
            <p:nvPr/>
          </p:nvGrpSpPr>
          <p:grpSpPr>
            <a:xfrm>
              <a:off x="10486706" y="1454387"/>
              <a:ext cx="285290" cy="205860"/>
              <a:chOff x="10553964" y="1718190"/>
              <a:chExt cx="285290" cy="211136"/>
            </a:xfrm>
          </p:grpSpPr>
          <p:grpSp>
            <p:nvGrpSpPr>
              <p:cNvPr id="102" name="Graphic 98">
                <a:extLst>
                  <a:ext uri="{FF2B5EF4-FFF2-40B4-BE49-F238E27FC236}">
                    <a16:creationId xmlns:a16="http://schemas.microsoft.com/office/drawing/2014/main" id="{DBAD47E7-2DE4-4A1A-B534-7D6E21792762}"/>
                  </a:ext>
                </a:extLst>
              </p:cNvPr>
              <p:cNvGrpSpPr/>
              <p:nvPr/>
            </p:nvGrpSpPr>
            <p:grpSpPr>
              <a:xfrm>
                <a:off x="10553964" y="1718190"/>
                <a:ext cx="211136" cy="211136"/>
                <a:chOff x="10553964" y="1718190"/>
                <a:chExt cx="211136" cy="211136"/>
              </a:xfrm>
            </p:grpSpPr>
            <p:sp>
              <p:nvSpPr>
                <p:cNvPr id="103" name="Freeform: Shape 102">
                  <a:extLst>
                    <a:ext uri="{FF2B5EF4-FFF2-40B4-BE49-F238E27FC236}">
                      <a16:creationId xmlns:a16="http://schemas.microsoft.com/office/drawing/2014/main" id="{1CEE6745-9A9B-4607-8E00-6325CBFC6C42}"/>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87D54EF-26CA-4462-B2AC-E65062D41D8E}"/>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9A68D16-1E9A-4D37-8DE9-1A146967D5AA}"/>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56C40D89-A206-4FA6-9BD7-A2F2783FF3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1996" y="1749786"/>
                <a:ext cx="207258" cy="116582"/>
              </a:xfrm>
              <a:prstGeom prst="rect">
                <a:avLst/>
              </a:prstGeom>
            </p:spPr>
          </p:pic>
        </p:grpSp>
        <p:pic>
          <p:nvPicPr>
            <p:cNvPr id="112" name="Graphic 111" descr="Database">
              <a:extLst>
                <a:ext uri="{FF2B5EF4-FFF2-40B4-BE49-F238E27FC236}">
                  <a16:creationId xmlns:a16="http://schemas.microsoft.com/office/drawing/2014/main" id="{04B1DBF6-A95E-455C-AB10-28AD354DAD4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85904" y="1995144"/>
              <a:ext cx="286894" cy="286894"/>
            </a:xfrm>
            <a:prstGeom prst="rect">
              <a:avLst/>
            </a:prstGeom>
          </p:spPr>
        </p:pic>
        <p:cxnSp>
          <p:nvCxnSpPr>
            <p:cNvPr id="126" name="Connector: Elbow 125">
              <a:extLst>
                <a:ext uri="{FF2B5EF4-FFF2-40B4-BE49-F238E27FC236}">
                  <a16:creationId xmlns:a16="http://schemas.microsoft.com/office/drawing/2014/main" id="{C79A42F1-835C-4FC4-B22E-BC8F9E729D11}"/>
                </a:ext>
              </a:extLst>
            </p:cNvPr>
            <p:cNvCxnSpPr>
              <a:stCxn id="18" idx="2"/>
              <a:endCxn id="20" idx="1"/>
            </p:cNvCxnSpPr>
            <p:nvPr/>
          </p:nvCxnSpPr>
          <p:spPr>
            <a:xfrm rot="16200000" flipH="1">
              <a:off x="5006123" y="2465487"/>
              <a:ext cx="1542031" cy="209155"/>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98F5454-4CAB-4ABB-B4C6-D3EAF0C1EA32}"/>
                </a:ext>
              </a:extLst>
            </p:cNvPr>
            <p:cNvCxnSpPr>
              <a:stCxn id="18" idx="3"/>
              <a:endCxn id="19" idx="0"/>
            </p:cNvCxnSpPr>
            <p:nvPr/>
          </p:nvCxnSpPr>
          <p:spPr>
            <a:xfrm>
              <a:off x="6163569" y="1508874"/>
              <a:ext cx="209155" cy="19496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357ED0-C549-4500-8FF2-CF412DBC5176}"/>
                </a:ext>
              </a:extLst>
            </p:cNvPr>
            <p:cNvSpPr txBox="1"/>
            <p:nvPr/>
          </p:nvSpPr>
          <p:spPr>
            <a:xfrm>
              <a:off x="6118225" y="1281314"/>
              <a:ext cx="454025" cy="215444"/>
            </a:xfrm>
            <a:prstGeom prst="rect">
              <a:avLst/>
            </a:prstGeom>
            <a:solidFill>
              <a:schemeClr val="tx1"/>
            </a:solidFill>
          </p:spPr>
          <p:txBody>
            <a:bodyPr wrap="square" lIns="91440" r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Yes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2" name="Straight Arrow Connector 131">
              <a:extLst>
                <a:ext uri="{FF2B5EF4-FFF2-40B4-BE49-F238E27FC236}">
                  <a16:creationId xmlns:a16="http://schemas.microsoft.com/office/drawing/2014/main" id="{06E0E6C1-BF3C-43E3-BB8F-B773570464AB}"/>
                </a:ext>
              </a:extLst>
            </p:cNvPr>
            <p:cNvCxnSpPr/>
            <p:nvPr/>
          </p:nvCxnSpPr>
          <p:spPr>
            <a:xfrm>
              <a:off x="6663970" y="199401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38133B9-4601-435D-914E-094C62BC3AD5}"/>
                </a:ext>
              </a:extLst>
            </p:cNvPr>
            <p:cNvCxnSpPr/>
            <p:nvPr/>
          </p:nvCxnSpPr>
          <p:spPr>
            <a:xfrm>
              <a:off x="6663970" y="334656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Flowchart: Decision 18">
              <a:extLst>
                <a:ext uri="{FF2B5EF4-FFF2-40B4-BE49-F238E27FC236}">
                  <a16:creationId xmlns:a16="http://schemas.microsoft.com/office/drawing/2014/main" id="{A46D5049-76EA-424B-83C8-63EE2CCE5D58}"/>
                </a:ext>
              </a:extLst>
            </p:cNvPr>
            <p:cNvSpPr/>
            <p:nvPr/>
          </p:nvSpPr>
          <p:spPr bwMode="auto">
            <a:xfrm>
              <a:off x="5881716"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Dedicate VMs</a:t>
              </a:r>
            </a:p>
          </p:txBody>
        </p:sp>
        <p:sp>
          <p:nvSpPr>
            <p:cNvPr id="20" name="Flowchart: Decision 19">
              <a:extLst>
                <a:ext uri="{FF2B5EF4-FFF2-40B4-BE49-F238E27FC236}">
                  <a16:creationId xmlns:a16="http://schemas.microsoft.com/office/drawing/2014/main" id="{4B4751D0-6533-40AD-BD9E-2BB06BE223DD}"/>
                </a:ext>
              </a:extLst>
            </p:cNvPr>
            <p:cNvSpPr/>
            <p:nvPr/>
          </p:nvSpPr>
          <p:spPr bwMode="auto">
            <a:xfrm>
              <a:off x="5881716"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Modernize Data Only</a:t>
              </a:r>
            </a:p>
          </p:txBody>
        </p:sp>
        <p:cxnSp>
          <p:nvCxnSpPr>
            <p:cNvPr id="135" name="Connector: Elbow 134">
              <a:extLst>
                <a:ext uri="{FF2B5EF4-FFF2-40B4-BE49-F238E27FC236}">
                  <a16:creationId xmlns:a16="http://schemas.microsoft.com/office/drawing/2014/main" id="{D0B915F9-3FF4-4F20-9044-AC508BC7E200}"/>
                </a:ext>
              </a:extLst>
            </p:cNvPr>
            <p:cNvCxnSpPr>
              <a:endCxn id="20" idx="0"/>
            </p:cNvCxnSpPr>
            <p:nvPr/>
          </p:nvCxnSpPr>
          <p:spPr>
            <a:xfrm rot="5400000">
              <a:off x="5993872" y="2667438"/>
              <a:ext cx="762319" cy="4614"/>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84981A2-A333-41CA-811A-95DE4F765DF5}"/>
                </a:ext>
              </a:extLst>
            </p:cNvPr>
            <p:cNvSpPr txBox="1"/>
            <p:nvPr/>
          </p:nvSpPr>
          <p:spPr>
            <a:xfrm>
              <a:off x="5970690" y="2453484"/>
              <a:ext cx="819768"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Hundreds of Apps per VM</a:t>
              </a:r>
            </a:p>
          </p:txBody>
        </p:sp>
        <p:sp>
          <p:nvSpPr>
            <p:cNvPr id="39" name="TextBox 38">
              <a:extLst>
                <a:ext uri="{FF2B5EF4-FFF2-40B4-BE49-F238E27FC236}">
                  <a16:creationId xmlns:a16="http://schemas.microsoft.com/office/drawing/2014/main" id="{FBD98B8C-0606-4636-92CA-E8C60E82936F}"/>
                </a:ext>
              </a:extLst>
            </p:cNvPr>
            <p:cNvSpPr txBox="1"/>
            <p:nvPr/>
          </p:nvSpPr>
          <p:spPr>
            <a:xfrm>
              <a:off x="5176940" y="2306404"/>
              <a:ext cx="904526" cy="707886"/>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Migrate app and data to IaaS with no changes to the current state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37" name="Connector: Elbow 136">
              <a:extLst>
                <a:ext uri="{FF2B5EF4-FFF2-40B4-BE49-F238E27FC236}">
                  <a16:creationId xmlns:a16="http://schemas.microsoft.com/office/drawing/2014/main" id="{D52D825D-3900-4B60-AD66-6116C39C3669}"/>
                </a:ext>
              </a:extLst>
            </p:cNvPr>
            <p:cNvCxnSpPr/>
            <p:nvPr/>
          </p:nvCxnSpPr>
          <p:spPr>
            <a:xfrm rot="5400000">
              <a:off x="6015126" y="4024288"/>
              <a:ext cx="747364" cy="12700"/>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D37DAA7-E802-4720-B236-E0B24C44FF86}"/>
                </a:ext>
              </a:extLst>
            </p:cNvPr>
            <p:cNvSpPr txBox="1"/>
            <p:nvPr/>
          </p:nvSpPr>
          <p:spPr>
            <a:xfrm>
              <a:off x="5686432" y="3753163"/>
              <a:ext cx="1309922"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Migrate app and data to IaaS with no changes to the current state</a:t>
              </a:r>
            </a:p>
          </p:txBody>
        </p:sp>
        <p:cxnSp>
          <p:nvCxnSpPr>
            <p:cNvPr id="139" name="Connector: Elbow 138">
              <a:extLst>
                <a:ext uri="{FF2B5EF4-FFF2-40B4-BE49-F238E27FC236}">
                  <a16:creationId xmlns:a16="http://schemas.microsoft.com/office/drawing/2014/main" id="{DAB9D30F-C5A5-4A4F-A880-67FB0EE769DB}"/>
                </a:ext>
              </a:extLst>
            </p:cNvPr>
            <p:cNvCxnSpPr>
              <a:cxnSpLocks/>
              <a:stCxn id="21" idx="2"/>
              <a:endCxn id="52" idx="1"/>
            </p:cNvCxnSpPr>
            <p:nvPr/>
          </p:nvCxnSpPr>
          <p:spPr>
            <a:xfrm rot="16200000" flipH="1">
              <a:off x="6713695" y="4637351"/>
              <a:ext cx="1035887" cy="1717828"/>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3BFAB3C3-8902-49C8-869D-393AF109FA64}"/>
                </a:ext>
              </a:extLst>
            </p:cNvPr>
            <p:cNvCxnSpPr>
              <a:cxnSpLocks/>
              <a:stCxn id="22" idx="0"/>
              <a:endCxn id="47" idx="1"/>
            </p:cNvCxnSpPr>
            <p:nvPr/>
          </p:nvCxnSpPr>
          <p:spPr>
            <a:xfrm rot="5400000" flipH="1" flipV="1">
              <a:off x="7745916" y="1398108"/>
              <a:ext cx="47178"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16B78F1C-8027-4FF0-8C67-0FD656877670}"/>
                </a:ext>
              </a:extLst>
            </p:cNvPr>
            <p:cNvCxnSpPr>
              <a:stCxn id="22" idx="2"/>
            </p:cNvCxnSpPr>
            <p:nvPr/>
          </p:nvCxnSpPr>
          <p:spPr>
            <a:xfrm rot="16200000" flipH="1">
              <a:off x="7749604" y="2021949"/>
              <a:ext cx="22212" cy="54669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8599EF9-B1A1-4E68-B7A4-BAF433CC9CDF}"/>
                </a:ext>
              </a:extLst>
            </p:cNvPr>
            <p:cNvCxnSpPr>
              <a:cxnSpLocks/>
              <a:stCxn id="23" idx="0"/>
              <a:endCxn id="49" idx="1"/>
            </p:cNvCxnSpPr>
            <p:nvPr/>
          </p:nvCxnSpPr>
          <p:spPr>
            <a:xfrm rot="5400000" flipH="1" flipV="1">
              <a:off x="7719222" y="2718479"/>
              <a:ext cx="100567"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598988-BCAD-49D6-AB34-41D322DE64CE}"/>
                </a:ext>
              </a:extLst>
            </p:cNvPr>
            <p:cNvCxnSpPr>
              <a:cxnSpLocks/>
              <a:stCxn id="21" idx="3"/>
              <a:endCxn id="51" idx="1"/>
            </p:cNvCxnSpPr>
            <p:nvPr/>
          </p:nvCxnSpPr>
          <p:spPr>
            <a:xfrm flipV="1">
              <a:off x="6863732" y="4686638"/>
              <a:ext cx="1187917" cy="150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CAC958B-FF27-4980-AB31-FF8BA54662F9}"/>
                </a:ext>
              </a:extLst>
            </p:cNvPr>
            <p:cNvSpPr txBox="1"/>
            <p:nvPr/>
          </p:nvSpPr>
          <p:spPr>
            <a:xfrm>
              <a:off x="7051722" y="4518198"/>
              <a:ext cx="809632"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Simple Data Platform</a:t>
              </a:r>
            </a:p>
          </p:txBody>
        </p:sp>
        <p:sp>
          <p:nvSpPr>
            <p:cNvPr id="37" name="TextBox 36">
              <a:extLst>
                <a:ext uri="{FF2B5EF4-FFF2-40B4-BE49-F238E27FC236}">
                  <a16:creationId xmlns:a16="http://schemas.microsoft.com/office/drawing/2014/main" id="{BB06407E-CE75-402A-90EF-F0E1563801E8}"/>
                </a:ext>
              </a:extLst>
            </p:cNvPr>
            <p:cNvSpPr txBox="1"/>
            <p:nvPr/>
          </p:nvSpPr>
          <p:spPr>
            <a:xfrm>
              <a:off x="5651657" y="5209268"/>
              <a:ext cx="1445133"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Complex Data Platform:</a:t>
              </a:r>
              <a:br>
                <a:rPr kumimoji="0" lang="en-US" sz="800" b="0" i="0" u="none" strike="noStrike" kern="1200" cap="none" spc="0" normalizeH="0" baseline="0" noProof="0" dirty="0">
                  <a:ln>
                    <a:noFill/>
                  </a:ln>
                  <a:solidFill>
                    <a:srgbClr val="FFFFFF"/>
                  </a:solidFill>
                  <a:effectLst/>
                  <a:uLnTx/>
                  <a:uFillTx/>
                  <a:latin typeface="Segoe UI"/>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a:cs typeface="Segoe UI" pitchFamily="34" charset="0"/>
                </a:rPr>
                <a:t>Cluster, High-Availability, Always On, etc.</a:t>
              </a:r>
            </a:p>
          </p:txBody>
        </p:sp>
        <p:grpSp>
          <p:nvGrpSpPr>
            <p:cNvPr id="164" name="Group 163">
              <a:extLst>
                <a:ext uri="{FF2B5EF4-FFF2-40B4-BE49-F238E27FC236}">
                  <a16:creationId xmlns:a16="http://schemas.microsoft.com/office/drawing/2014/main" id="{DBE7C0A5-8F2F-48BE-B3AA-C61E50E35F8C}"/>
                </a:ext>
              </a:extLst>
            </p:cNvPr>
            <p:cNvGrpSpPr/>
            <p:nvPr/>
          </p:nvGrpSpPr>
          <p:grpSpPr>
            <a:xfrm>
              <a:off x="10428438" y="4697090"/>
              <a:ext cx="414874" cy="359206"/>
              <a:chOff x="2152998" y="-668761"/>
              <a:chExt cx="615407" cy="532832"/>
            </a:xfrm>
          </p:grpSpPr>
          <p:pic>
            <p:nvPicPr>
              <p:cNvPr id="157" name="Graphic 156" descr="Monitor">
                <a:extLst>
                  <a:ext uri="{FF2B5EF4-FFF2-40B4-BE49-F238E27FC236}">
                    <a16:creationId xmlns:a16="http://schemas.microsoft.com/office/drawing/2014/main" id="{544CF70D-C84B-4C48-9566-EA59F9563579}"/>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152998" y="-604121"/>
                <a:ext cx="468192" cy="468192"/>
              </a:xfrm>
              <a:prstGeom prst="rect">
                <a:avLst/>
              </a:prstGeom>
            </p:spPr>
          </p:pic>
          <p:pic>
            <p:nvPicPr>
              <p:cNvPr id="158" name="Graphic 157">
                <a:extLst>
                  <a:ext uri="{FF2B5EF4-FFF2-40B4-BE49-F238E27FC236}">
                    <a16:creationId xmlns:a16="http://schemas.microsoft.com/office/drawing/2014/main" id="{FA334129-EB19-4689-8E5D-B8329CF2317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309206" y="-488418"/>
                <a:ext cx="157885" cy="174331"/>
              </a:xfrm>
              <a:prstGeom prst="rect">
                <a:avLst/>
              </a:prstGeom>
            </p:spPr>
          </p:pic>
          <p:sp>
            <p:nvSpPr>
              <p:cNvPr id="163" name="Rectangle: Rounded Corners 162">
                <a:extLst>
                  <a:ext uri="{FF2B5EF4-FFF2-40B4-BE49-F238E27FC236}">
                    <a16:creationId xmlns:a16="http://schemas.microsoft.com/office/drawing/2014/main" id="{1311AF88-208A-4BFB-9302-7E3EA5A676EB}"/>
                  </a:ext>
                </a:extLst>
              </p:cNvPr>
              <p:cNvSpPr/>
              <p:nvPr/>
            </p:nvSpPr>
            <p:spPr bwMode="auto">
              <a:xfrm>
                <a:off x="2509267" y="-662411"/>
                <a:ext cx="214883" cy="275061"/>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 name="Graphic 159" descr="Database">
                <a:extLst>
                  <a:ext uri="{FF2B5EF4-FFF2-40B4-BE49-F238E27FC236}">
                    <a16:creationId xmlns:a16="http://schemas.microsoft.com/office/drawing/2014/main" id="{A38E349F-DE82-4D78-93FF-FA7671BBE45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481511" y="-668761"/>
                <a:ext cx="286894" cy="286894"/>
              </a:xfrm>
              <a:prstGeom prst="rect">
                <a:avLst/>
              </a:prstGeom>
            </p:spPr>
          </p:pic>
        </p:grpSp>
        <p:grpSp>
          <p:nvGrpSpPr>
            <p:cNvPr id="172" name="Group 171">
              <a:extLst>
                <a:ext uri="{FF2B5EF4-FFF2-40B4-BE49-F238E27FC236}">
                  <a16:creationId xmlns:a16="http://schemas.microsoft.com/office/drawing/2014/main" id="{95612D4B-6092-4D82-AC62-07AF53E71F5C}"/>
                </a:ext>
              </a:extLst>
            </p:cNvPr>
            <p:cNvGrpSpPr/>
            <p:nvPr/>
          </p:nvGrpSpPr>
          <p:grpSpPr>
            <a:xfrm>
              <a:off x="10285428" y="6051590"/>
              <a:ext cx="687846" cy="398830"/>
              <a:chOff x="10488894" y="6694940"/>
              <a:chExt cx="687846" cy="398830"/>
            </a:xfrm>
          </p:grpSpPr>
          <p:pic>
            <p:nvPicPr>
              <p:cNvPr id="166" name="Graphic 165" descr="Monitor">
                <a:extLst>
                  <a:ext uri="{FF2B5EF4-FFF2-40B4-BE49-F238E27FC236}">
                    <a16:creationId xmlns:a16="http://schemas.microsoft.com/office/drawing/2014/main" id="{344AE604-2891-4D9E-9CFA-CA9D2EDE7BD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88894" y="6743324"/>
                <a:ext cx="350447" cy="350446"/>
              </a:xfrm>
              <a:prstGeom prst="rect">
                <a:avLst/>
              </a:prstGeom>
            </p:spPr>
          </p:pic>
          <p:pic>
            <p:nvPicPr>
              <p:cNvPr id="167" name="Graphic 166">
                <a:extLst>
                  <a:ext uri="{FF2B5EF4-FFF2-40B4-BE49-F238E27FC236}">
                    <a16:creationId xmlns:a16="http://schemas.microsoft.com/office/drawing/2014/main" id="{6C64F362-B590-4547-9FFD-6D3134A36B7C}"/>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605817" y="6829929"/>
                <a:ext cx="118179" cy="130488"/>
              </a:xfrm>
              <a:prstGeom prst="rect">
                <a:avLst/>
              </a:prstGeom>
            </p:spPr>
          </p:pic>
          <p:pic>
            <p:nvPicPr>
              <p:cNvPr id="170" name="Graphic 169" descr="Monitor">
                <a:extLst>
                  <a:ext uri="{FF2B5EF4-FFF2-40B4-BE49-F238E27FC236}">
                    <a16:creationId xmlns:a16="http://schemas.microsoft.com/office/drawing/2014/main" id="{13381F41-D9CF-4225-8697-06F28096996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826293" y="6743324"/>
                <a:ext cx="350447" cy="350446"/>
              </a:xfrm>
              <a:prstGeom prst="rect">
                <a:avLst/>
              </a:prstGeom>
            </p:spPr>
          </p:pic>
          <p:pic>
            <p:nvPicPr>
              <p:cNvPr id="171" name="Graphic 170">
                <a:extLst>
                  <a:ext uri="{FF2B5EF4-FFF2-40B4-BE49-F238E27FC236}">
                    <a16:creationId xmlns:a16="http://schemas.microsoft.com/office/drawing/2014/main" id="{160CCD9C-1B3A-4CA1-B7E7-6DCC5571101C}"/>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943216" y="6829929"/>
                <a:ext cx="118179" cy="130488"/>
              </a:xfrm>
              <a:prstGeom prst="rect">
                <a:avLst/>
              </a:prstGeom>
            </p:spPr>
          </p:pic>
          <p:sp>
            <p:nvSpPr>
              <p:cNvPr id="168" name="Rectangle: Rounded Corners 167">
                <a:extLst>
                  <a:ext uri="{FF2B5EF4-FFF2-40B4-BE49-F238E27FC236}">
                    <a16:creationId xmlns:a16="http://schemas.microsoft.com/office/drawing/2014/main" id="{912C19AE-6F5D-440E-9EAB-128046FB5762}"/>
                  </a:ext>
                </a:extLst>
              </p:cNvPr>
              <p:cNvSpPr/>
              <p:nvPr/>
            </p:nvSpPr>
            <p:spPr bwMode="auto">
              <a:xfrm>
                <a:off x="10755565" y="6699693"/>
                <a:ext cx="160842" cy="205886"/>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9" name="Graphic 168" descr="Database">
                <a:extLst>
                  <a:ext uri="{FF2B5EF4-FFF2-40B4-BE49-F238E27FC236}">
                    <a16:creationId xmlns:a16="http://schemas.microsoft.com/office/drawing/2014/main" id="{3D6FFAE4-DCFE-493A-8583-01623FC04BF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734790" y="6694940"/>
                <a:ext cx="214743" cy="214743"/>
              </a:xfrm>
              <a:prstGeom prst="rect">
                <a:avLst/>
              </a:prstGeom>
            </p:spPr>
          </p:pic>
        </p:grpSp>
        <p:grpSp>
          <p:nvGrpSpPr>
            <p:cNvPr id="208" name="Group 207">
              <a:extLst>
                <a:ext uri="{FF2B5EF4-FFF2-40B4-BE49-F238E27FC236}">
                  <a16:creationId xmlns:a16="http://schemas.microsoft.com/office/drawing/2014/main" id="{FCA2F3AE-372D-44E7-8DD0-99269C762B3B}"/>
                </a:ext>
              </a:extLst>
            </p:cNvPr>
            <p:cNvGrpSpPr/>
            <p:nvPr/>
          </p:nvGrpSpPr>
          <p:grpSpPr>
            <a:xfrm>
              <a:off x="10378939" y="2841460"/>
              <a:ext cx="500824" cy="380456"/>
              <a:chOff x="10440816" y="2835673"/>
              <a:chExt cx="500824" cy="380456"/>
            </a:xfrm>
          </p:grpSpPr>
          <p:pic>
            <p:nvPicPr>
              <p:cNvPr id="162" name="Picture 161" descr="A picture containing drawing&#10;&#10;Description automatically generated">
                <a:extLst>
                  <a:ext uri="{FF2B5EF4-FFF2-40B4-BE49-F238E27FC236}">
                    <a16:creationId xmlns:a16="http://schemas.microsoft.com/office/drawing/2014/main" id="{02977D09-AF4C-4048-B7D2-78A39EBF78E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54657" y="2835673"/>
                <a:ext cx="199856" cy="199856"/>
              </a:xfrm>
              <a:prstGeom prst="rect">
                <a:avLst/>
              </a:prstGeom>
            </p:spPr>
          </p:pic>
          <p:grpSp>
            <p:nvGrpSpPr>
              <p:cNvPr id="185" name="Group 184">
                <a:extLst>
                  <a:ext uri="{FF2B5EF4-FFF2-40B4-BE49-F238E27FC236}">
                    <a16:creationId xmlns:a16="http://schemas.microsoft.com/office/drawing/2014/main" id="{FC277820-A93B-41B9-BC30-402C64CA24C5}"/>
                  </a:ext>
                </a:extLst>
              </p:cNvPr>
              <p:cNvGrpSpPr/>
              <p:nvPr/>
            </p:nvGrpSpPr>
            <p:grpSpPr>
              <a:xfrm>
                <a:off x="10440816" y="3041549"/>
                <a:ext cx="500824" cy="174580"/>
                <a:chOff x="5765306" y="7501744"/>
                <a:chExt cx="2254051" cy="785729"/>
              </a:xfrm>
            </p:grpSpPr>
            <p:grpSp>
              <p:nvGrpSpPr>
                <p:cNvPr id="183" name="Group 182">
                  <a:extLst>
                    <a:ext uri="{FF2B5EF4-FFF2-40B4-BE49-F238E27FC236}">
                      <a16:creationId xmlns:a16="http://schemas.microsoft.com/office/drawing/2014/main" id="{A007F27A-2CA4-4A8A-94AD-59B7F87DED14}"/>
                    </a:ext>
                  </a:extLst>
                </p:cNvPr>
                <p:cNvGrpSpPr/>
                <p:nvPr/>
              </p:nvGrpSpPr>
              <p:grpSpPr>
                <a:xfrm>
                  <a:off x="5765306" y="7501744"/>
                  <a:ext cx="785731" cy="785729"/>
                  <a:chOff x="5765306" y="7501744"/>
                  <a:chExt cx="785731" cy="785729"/>
                </a:xfrm>
              </p:grpSpPr>
              <p:pic>
                <p:nvPicPr>
                  <p:cNvPr id="174" name="Graphic 173" descr="Monitor">
                    <a:extLst>
                      <a:ext uri="{FF2B5EF4-FFF2-40B4-BE49-F238E27FC236}">
                        <a16:creationId xmlns:a16="http://schemas.microsoft.com/office/drawing/2014/main" id="{A0BA5CEA-0063-4A60-B5F1-DB0D0F37AC8A}"/>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175" name="Graphic 174">
                    <a:extLst>
                      <a:ext uri="{FF2B5EF4-FFF2-40B4-BE49-F238E27FC236}">
                        <a16:creationId xmlns:a16="http://schemas.microsoft.com/office/drawing/2014/main" id="{C90F7905-B885-4290-B672-A798173FBEED}"/>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184" name="Group 183">
                  <a:extLst>
                    <a:ext uri="{FF2B5EF4-FFF2-40B4-BE49-F238E27FC236}">
                      <a16:creationId xmlns:a16="http://schemas.microsoft.com/office/drawing/2014/main" id="{0FDF714F-7CFE-4503-9804-38279C9A340E}"/>
                    </a:ext>
                  </a:extLst>
                </p:cNvPr>
                <p:cNvGrpSpPr/>
                <p:nvPr/>
              </p:nvGrpSpPr>
              <p:grpSpPr>
                <a:xfrm>
                  <a:off x="6499466" y="7501744"/>
                  <a:ext cx="785731" cy="785729"/>
                  <a:chOff x="6521783" y="7501744"/>
                  <a:chExt cx="785731" cy="785729"/>
                </a:xfrm>
              </p:grpSpPr>
              <p:pic>
                <p:nvPicPr>
                  <p:cNvPr id="176" name="Graphic 175" descr="Monitor">
                    <a:extLst>
                      <a:ext uri="{FF2B5EF4-FFF2-40B4-BE49-F238E27FC236}">
                        <a16:creationId xmlns:a16="http://schemas.microsoft.com/office/drawing/2014/main" id="{553C2FF6-E91B-4A10-ADCA-041B7DED27D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177" name="Graphic 176">
                    <a:extLst>
                      <a:ext uri="{FF2B5EF4-FFF2-40B4-BE49-F238E27FC236}">
                        <a16:creationId xmlns:a16="http://schemas.microsoft.com/office/drawing/2014/main" id="{F9CCD233-4277-44D5-9A4C-7889DB4D23D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182" name="Group 181">
                  <a:extLst>
                    <a:ext uri="{FF2B5EF4-FFF2-40B4-BE49-F238E27FC236}">
                      <a16:creationId xmlns:a16="http://schemas.microsoft.com/office/drawing/2014/main" id="{DEFFD38C-18DF-4AD2-81B2-D459C8ABC5B5}"/>
                    </a:ext>
                  </a:extLst>
                </p:cNvPr>
                <p:cNvGrpSpPr/>
                <p:nvPr/>
              </p:nvGrpSpPr>
              <p:grpSpPr>
                <a:xfrm>
                  <a:off x="7233626" y="7501744"/>
                  <a:ext cx="785731" cy="785729"/>
                  <a:chOff x="7233626" y="7501744"/>
                  <a:chExt cx="785731" cy="785729"/>
                </a:xfrm>
              </p:grpSpPr>
              <p:pic>
                <p:nvPicPr>
                  <p:cNvPr id="180" name="Graphic 179" descr="Monitor">
                    <a:extLst>
                      <a:ext uri="{FF2B5EF4-FFF2-40B4-BE49-F238E27FC236}">
                        <a16:creationId xmlns:a16="http://schemas.microsoft.com/office/drawing/2014/main" id="{73A5DF0F-F062-4A82-A6E5-4AE8D514230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181" name="Graphic 180">
                    <a:extLst>
                      <a:ext uri="{FF2B5EF4-FFF2-40B4-BE49-F238E27FC236}">
                        <a16:creationId xmlns:a16="http://schemas.microsoft.com/office/drawing/2014/main" id="{A5DB8A04-01FE-42B4-9322-1C19BEDC605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189" name="Picture 188" descr="A close up of a screen&#10;&#10;Description automatically generated">
                <a:extLst>
                  <a:ext uri="{FF2B5EF4-FFF2-40B4-BE49-F238E27FC236}">
                    <a16:creationId xmlns:a16="http://schemas.microsoft.com/office/drawing/2014/main" id="{C8967493-43E9-4A33-80D3-775CED16845F}"/>
                  </a:ext>
                </a:extLst>
              </p:cNvPr>
              <p:cNvPicPr>
                <a:picLocks noChangeAspect="1"/>
              </p:cNvPicPr>
              <p:nvPr/>
            </p:nvPicPr>
            <p:blipFill>
              <a:blip r:embed="rId16" cstate="screen">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a:off x="10684048" y="2859454"/>
                <a:ext cx="166244" cy="152294"/>
              </a:xfrm>
              <a:prstGeom prst="rect">
                <a:avLst/>
              </a:prstGeom>
            </p:spPr>
          </p:pic>
        </p:grpSp>
        <p:grpSp>
          <p:nvGrpSpPr>
            <p:cNvPr id="198" name="Group 197">
              <a:extLst>
                <a:ext uri="{FF2B5EF4-FFF2-40B4-BE49-F238E27FC236}">
                  <a16:creationId xmlns:a16="http://schemas.microsoft.com/office/drawing/2014/main" id="{D36ADC98-B4E1-4F6D-B4B7-45398A49BE43}"/>
                </a:ext>
              </a:extLst>
            </p:cNvPr>
            <p:cNvGrpSpPr/>
            <p:nvPr/>
          </p:nvGrpSpPr>
          <p:grpSpPr>
            <a:xfrm>
              <a:off x="10227128" y="1418026"/>
              <a:ext cx="796247" cy="533559"/>
              <a:chOff x="10289005" y="1418026"/>
              <a:chExt cx="796247" cy="533559"/>
            </a:xfrm>
          </p:grpSpPr>
          <p:cxnSp>
            <p:nvCxnSpPr>
              <p:cNvPr id="191" name="Straight Connector 190">
                <a:extLst>
                  <a:ext uri="{FF2B5EF4-FFF2-40B4-BE49-F238E27FC236}">
                    <a16:creationId xmlns:a16="http://schemas.microsoft.com/office/drawing/2014/main" id="{A702903A-67A9-4078-92FA-B2D1198C9387}"/>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ED1D1DE-C3E3-4839-873E-0496563CBA96}"/>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8E7365B7-F02C-4F77-85F2-65A9B1494E51}"/>
                </a:ext>
              </a:extLst>
            </p:cNvPr>
            <p:cNvGrpSpPr/>
            <p:nvPr/>
          </p:nvGrpSpPr>
          <p:grpSpPr>
            <a:xfrm>
              <a:off x="10227128" y="2824350"/>
              <a:ext cx="796247" cy="533559"/>
              <a:chOff x="10289005" y="1418026"/>
              <a:chExt cx="796247" cy="533559"/>
            </a:xfrm>
          </p:grpSpPr>
          <p:cxnSp>
            <p:nvCxnSpPr>
              <p:cNvPr id="200" name="Straight Connector 199">
                <a:extLst>
                  <a:ext uri="{FF2B5EF4-FFF2-40B4-BE49-F238E27FC236}">
                    <a16:creationId xmlns:a16="http://schemas.microsoft.com/office/drawing/2014/main" id="{084AA080-FC48-4C23-8EA3-7C974EC008EB}"/>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9976B26-E834-4EA1-86E3-00B6BF21A0E4}"/>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DF4BF6B8-CF2C-45B5-8E81-56C8E4E65E4F}"/>
                </a:ext>
              </a:extLst>
            </p:cNvPr>
            <p:cNvGrpSpPr/>
            <p:nvPr/>
          </p:nvGrpSpPr>
          <p:grpSpPr>
            <a:xfrm>
              <a:off x="10227128" y="4149652"/>
              <a:ext cx="796247" cy="533559"/>
              <a:chOff x="10289005" y="1418026"/>
              <a:chExt cx="796247" cy="533559"/>
            </a:xfrm>
          </p:grpSpPr>
          <p:cxnSp>
            <p:nvCxnSpPr>
              <p:cNvPr id="203" name="Straight Connector 202">
                <a:extLst>
                  <a:ext uri="{FF2B5EF4-FFF2-40B4-BE49-F238E27FC236}">
                    <a16:creationId xmlns:a16="http://schemas.microsoft.com/office/drawing/2014/main" id="{7A2B45BB-6660-47A9-AC5D-2ECF6C1FA65F}"/>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55B2D3B-CB6C-44E3-8551-6AE36B55DD9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093F864-FD93-46EA-8AC1-9D762308D83A}"/>
                </a:ext>
              </a:extLst>
            </p:cNvPr>
            <p:cNvGrpSpPr/>
            <p:nvPr/>
          </p:nvGrpSpPr>
          <p:grpSpPr>
            <a:xfrm>
              <a:off x="10227128" y="5498103"/>
              <a:ext cx="796247" cy="533559"/>
              <a:chOff x="10289005" y="1418026"/>
              <a:chExt cx="796247" cy="533559"/>
            </a:xfrm>
          </p:grpSpPr>
          <p:cxnSp>
            <p:nvCxnSpPr>
              <p:cNvPr id="206" name="Straight Connector 205">
                <a:extLst>
                  <a:ext uri="{FF2B5EF4-FFF2-40B4-BE49-F238E27FC236}">
                    <a16:creationId xmlns:a16="http://schemas.microsoft.com/office/drawing/2014/main" id="{13118406-B235-4DF5-B3FA-3E68C7B634E5}"/>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ECD5152-AC2B-4F25-BA8E-EE5EDAA8FB2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852311EB-2DC6-4A64-ABA2-EA00ACCC859B}"/>
                </a:ext>
              </a:extLst>
            </p:cNvPr>
            <p:cNvGrpSpPr/>
            <p:nvPr/>
          </p:nvGrpSpPr>
          <p:grpSpPr>
            <a:xfrm>
              <a:off x="10378939" y="4160387"/>
              <a:ext cx="500824" cy="380456"/>
              <a:chOff x="10440816" y="2835673"/>
              <a:chExt cx="500824" cy="380456"/>
            </a:xfrm>
          </p:grpSpPr>
          <p:pic>
            <p:nvPicPr>
              <p:cNvPr id="210" name="Picture 209" descr="A picture containing drawing&#10;&#10;Description automatically generated">
                <a:extLst>
                  <a:ext uri="{FF2B5EF4-FFF2-40B4-BE49-F238E27FC236}">
                    <a16:creationId xmlns:a16="http://schemas.microsoft.com/office/drawing/2014/main" id="{FC65BEF8-001A-4CC1-95EE-11A6F4D3FA0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54657" y="2835673"/>
                <a:ext cx="199856" cy="199856"/>
              </a:xfrm>
              <a:prstGeom prst="rect">
                <a:avLst/>
              </a:prstGeom>
            </p:spPr>
          </p:pic>
          <p:grpSp>
            <p:nvGrpSpPr>
              <p:cNvPr id="211" name="Group 210">
                <a:extLst>
                  <a:ext uri="{FF2B5EF4-FFF2-40B4-BE49-F238E27FC236}">
                    <a16:creationId xmlns:a16="http://schemas.microsoft.com/office/drawing/2014/main" id="{BC151A3C-C2F8-427A-AEDB-422B5CD5561A}"/>
                  </a:ext>
                </a:extLst>
              </p:cNvPr>
              <p:cNvGrpSpPr/>
              <p:nvPr/>
            </p:nvGrpSpPr>
            <p:grpSpPr>
              <a:xfrm>
                <a:off x="10440816" y="3041549"/>
                <a:ext cx="500824" cy="174580"/>
                <a:chOff x="5765306" y="7501744"/>
                <a:chExt cx="2254051" cy="785729"/>
              </a:xfrm>
            </p:grpSpPr>
            <p:grpSp>
              <p:nvGrpSpPr>
                <p:cNvPr id="213" name="Group 212">
                  <a:extLst>
                    <a:ext uri="{FF2B5EF4-FFF2-40B4-BE49-F238E27FC236}">
                      <a16:creationId xmlns:a16="http://schemas.microsoft.com/office/drawing/2014/main" id="{36388C87-3EF6-48B9-A384-E06B61AF76D6}"/>
                    </a:ext>
                  </a:extLst>
                </p:cNvPr>
                <p:cNvGrpSpPr/>
                <p:nvPr/>
              </p:nvGrpSpPr>
              <p:grpSpPr>
                <a:xfrm>
                  <a:off x="5765306" y="7501744"/>
                  <a:ext cx="785731" cy="785729"/>
                  <a:chOff x="5765306" y="7501744"/>
                  <a:chExt cx="785731" cy="785729"/>
                </a:xfrm>
              </p:grpSpPr>
              <p:pic>
                <p:nvPicPr>
                  <p:cNvPr id="220" name="Graphic 219" descr="Monitor">
                    <a:extLst>
                      <a:ext uri="{FF2B5EF4-FFF2-40B4-BE49-F238E27FC236}">
                        <a16:creationId xmlns:a16="http://schemas.microsoft.com/office/drawing/2014/main" id="{118245D8-732E-4EA1-BC66-B400984FA51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21" name="Graphic 220">
                    <a:extLst>
                      <a:ext uri="{FF2B5EF4-FFF2-40B4-BE49-F238E27FC236}">
                        <a16:creationId xmlns:a16="http://schemas.microsoft.com/office/drawing/2014/main" id="{D437CCA7-D9FA-4526-A660-F9B86ACDBB80}"/>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14" name="Group 213">
                  <a:extLst>
                    <a:ext uri="{FF2B5EF4-FFF2-40B4-BE49-F238E27FC236}">
                      <a16:creationId xmlns:a16="http://schemas.microsoft.com/office/drawing/2014/main" id="{F97DC2DD-D9B0-49D7-BBBA-AD8D96DCE5DF}"/>
                    </a:ext>
                  </a:extLst>
                </p:cNvPr>
                <p:cNvGrpSpPr/>
                <p:nvPr/>
              </p:nvGrpSpPr>
              <p:grpSpPr>
                <a:xfrm>
                  <a:off x="6499466" y="7501744"/>
                  <a:ext cx="785731" cy="785729"/>
                  <a:chOff x="6521783" y="7501744"/>
                  <a:chExt cx="785731" cy="785729"/>
                </a:xfrm>
              </p:grpSpPr>
              <p:pic>
                <p:nvPicPr>
                  <p:cNvPr id="218" name="Graphic 217" descr="Monitor">
                    <a:extLst>
                      <a:ext uri="{FF2B5EF4-FFF2-40B4-BE49-F238E27FC236}">
                        <a16:creationId xmlns:a16="http://schemas.microsoft.com/office/drawing/2014/main" id="{7EF0DEBF-737B-4651-8D31-58D1359B039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19" name="Graphic 218">
                    <a:extLst>
                      <a:ext uri="{FF2B5EF4-FFF2-40B4-BE49-F238E27FC236}">
                        <a16:creationId xmlns:a16="http://schemas.microsoft.com/office/drawing/2014/main" id="{7A271946-3AAB-44E0-BBC3-07EAEF09B75A}"/>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15" name="Group 214">
                  <a:extLst>
                    <a:ext uri="{FF2B5EF4-FFF2-40B4-BE49-F238E27FC236}">
                      <a16:creationId xmlns:a16="http://schemas.microsoft.com/office/drawing/2014/main" id="{4D7EF3A2-3A48-40FD-8799-A450D1FA6C8B}"/>
                    </a:ext>
                  </a:extLst>
                </p:cNvPr>
                <p:cNvGrpSpPr/>
                <p:nvPr/>
              </p:nvGrpSpPr>
              <p:grpSpPr>
                <a:xfrm>
                  <a:off x="7233626" y="7501744"/>
                  <a:ext cx="785731" cy="785729"/>
                  <a:chOff x="7233626" y="7501744"/>
                  <a:chExt cx="785731" cy="785729"/>
                </a:xfrm>
              </p:grpSpPr>
              <p:pic>
                <p:nvPicPr>
                  <p:cNvPr id="216" name="Graphic 215" descr="Monitor">
                    <a:extLst>
                      <a:ext uri="{FF2B5EF4-FFF2-40B4-BE49-F238E27FC236}">
                        <a16:creationId xmlns:a16="http://schemas.microsoft.com/office/drawing/2014/main" id="{D3B3D466-0FC8-4A3C-B631-8FFB55877EA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17" name="Graphic 216">
                    <a:extLst>
                      <a:ext uri="{FF2B5EF4-FFF2-40B4-BE49-F238E27FC236}">
                        <a16:creationId xmlns:a16="http://schemas.microsoft.com/office/drawing/2014/main" id="{533E32C6-CDCD-4036-92A1-F9E0145C0CAF}"/>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12" name="Picture 211" descr="A close up of a screen&#10;&#10;Description automatically generated">
                <a:extLst>
                  <a:ext uri="{FF2B5EF4-FFF2-40B4-BE49-F238E27FC236}">
                    <a16:creationId xmlns:a16="http://schemas.microsoft.com/office/drawing/2014/main" id="{1FB05245-C6B2-43CC-869F-AEBBD8B06E82}"/>
                  </a:ext>
                </a:extLst>
              </p:cNvPr>
              <p:cNvPicPr>
                <a:picLocks noChangeAspect="1"/>
              </p:cNvPicPr>
              <p:nvPr/>
            </p:nvPicPr>
            <p:blipFill>
              <a:blip r:embed="rId16" cstate="screen">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a:off x="10684048" y="2859454"/>
                <a:ext cx="166244" cy="152294"/>
              </a:xfrm>
              <a:prstGeom prst="rect">
                <a:avLst/>
              </a:prstGeom>
            </p:spPr>
          </p:pic>
        </p:grpSp>
        <p:grpSp>
          <p:nvGrpSpPr>
            <p:cNvPr id="222" name="Group 221">
              <a:extLst>
                <a:ext uri="{FF2B5EF4-FFF2-40B4-BE49-F238E27FC236}">
                  <a16:creationId xmlns:a16="http://schemas.microsoft.com/office/drawing/2014/main" id="{27C831EE-F37B-49FB-B375-7AB449141D30}"/>
                </a:ext>
              </a:extLst>
            </p:cNvPr>
            <p:cNvGrpSpPr/>
            <p:nvPr/>
          </p:nvGrpSpPr>
          <p:grpSpPr>
            <a:xfrm>
              <a:off x="10378939" y="5507185"/>
              <a:ext cx="500824" cy="380456"/>
              <a:chOff x="10440816" y="2835673"/>
              <a:chExt cx="500824" cy="380456"/>
            </a:xfrm>
          </p:grpSpPr>
          <p:pic>
            <p:nvPicPr>
              <p:cNvPr id="223" name="Picture 222" descr="A picture containing drawing&#10;&#10;Description automatically generated">
                <a:extLst>
                  <a:ext uri="{FF2B5EF4-FFF2-40B4-BE49-F238E27FC236}">
                    <a16:creationId xmlns:a16="http://schemas.microsoft.com/office/drawing/2014/main" id="{6B70A98D-7FBF-4260-836F-FDF90F897AC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54657" y="2835673"/>
                <a:ext cx="199856" cy="199856"/>
              </a:xfrm>
              <a:prstGeom prst="rect">
                <a:avLst/>
              </a:prstGeom>
            </p:spPr>
          </p:pic>
          <p:grpSp>
            <p:nvGrpSpPr>
              <p:cNvPr id="224" name="Group 223">
                <a:extLst>
                  <a:ext uri="{FF2B5EF4-FFF2-40B4-BE49-F238E27FC236}">
                    <a16:creationId xmlns:a16="http://schemas.microsoft.com/office/drawing/2014/main" id="{811FF1EB-0B6D-419A-9E87-93545835CBB7}"/>
                  </a:ext>
                </a:extLst>
              </p:cNvPr>
              <p:cNvGrpSpPr/>
              <p:nvPr/>
            </p:nvGrpSpPr>
            <p:grpSpPr>
              <a:xfrm>
                <a:off x="10440816" y="3041549"/>
                <a:ext cx="500824" cy="174580"/>
                <a:chOff x="5765306" y="7501744"/>
                <a:chExt cx="2254051" cy="785729"/>
              </a:xfrm>
            </p:grpSpPr>
            <p:grpSp>
              <p:nvGrpSpPr>
                <p:cNvPr id="226" name="Group 225">
                  <a:extLst>
                    <a:ext uri="{FF2B5EF4-FFF2-40B4-BE49-F238E27FC236}">
                      <a16:creationId xmlns:a16="http://schemas.microsoft.com/office/drawing/2014/main" id="{4AA5FB9A-ACF5-46EF-8A75-5FE427E81FAF}"/>
                    </a:ext>
                  </a:extLst>
                </p:cNvPr>
                <p:cNvGrpSpPr/>
                <p:nvPr/>
              </p:nvGrpSpPr>
              <p:grpSpPr>
                <a:xfrm>
                  <a:off x="5765306" y="7501744"/>
                  <a:ext cx="785731" cy="785729"/>
                  <a:chOff x="5765306" y="7501744"/>
                  <a:chExt cx="785731" cy="785729"/>
                </a:xfrm>
              </p:grpSpPr>
              <p:pic>
                <p:nvPicPr>
                  <p:cNvPr id="233" name="Graphic 232" descr="Monitor">
                    <a:extLst>
                      <a:ext uri="{FF2B5EF4-FFF2-40B4-BE49-F238E27FC236}">
                        <a16:creationId xmlns:a16="http://schemas.microsoft.com/office/drawing/2014/main" id="{F9E2855D-55C7-44EB-8002-B2E01D6028D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34" name="Graphic 233">
                    <a:extLst>
                      <a:ext uri="{FF2B5EF4-FFF2-40B4-BE49-F238E27FC236}">
                        <a16:creationId xmlns:a16="http://schemas.microsoft.com/office/drawing/2014/main" id="{48ED7105-77B2-4568-A0BD-68868B2E664C}"/>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27" name="Group 226">
                  <a:extLst>
                    <a:ext uri="{FF2B5EF4-FFF2-40B4-BE49-F238E27FC236}">
                      <a16:creationId xmlns:a16="http://schemas.microsoft.com/office/drawing/2014/main" id="{82A9889C-FC33-49E9-8A5D-3AD583A97B51}"/>
                    </a:ext>
                  </a:extLst>
                </p:cNvPr>
                <p:cNvGrpSpPr/>
                <p:nvPr/>
              </p:nvGrpSpPr>
              <p:grpSpPr>
                <a:xfrm>
                  <a:off x="6499466" y="7501744"/>
                  <a:ext cx="785731" cy="785729"/>
                  <a:chOff x="6521783" y="7501744"/>
                  <a:chExt cx="785731" cy="785729"/>
                </a:xfrm>
              </p:grpSpPr>
              <p:pic>
                <p:nvPicPr>
                  <p:cNvPr id="231" name="Graphic 230" descr="Monitor">
                    <a:extLst>
                      <a:ext uri="{FF2B5EF4-FFF2-40B4-BE49-F238E27FC236}">
                        <a16:creationId xmlns:a16="http://schemas.microsoft.com/office/drawing/2014/main" id="{BAD6724F-4EF7-4E50-8179-B354F50336D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32" name="Graphic 231">
                    <a:extLst>
                      <a:ext uri="{FF2B5EF4-FFF2-40B4-BE49-F238E27FC236}">
                        <a16:creationId xmlns:a16="http://schemas.microsoft.com/office/drawing/2014/main" id="{7E002D7C-0ED1-47C0-8EE7-6CE2C829F29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28" name="Group 227">
                  <a:extLst>
                    <a:ext uri="{FF2B5EF4-FFF2-40B4-BE49-F238E27FC236}">
                      <a16:creationId xmlns:a16="http://schemas.microsoft.com/office/drawing/2014/main" id="{9E6BF7A3-D776-4133-A42A-135C3AD1ADF1}"/>
                    </a:ext>
                  </a:extLst>
                </p:cNvPr>
                <p:cNvGrpSpPr/>
                <p:nvPr/>
              </p:nvGrpSpPr>
              <p:grpSpPr>
                <a:xfrm>
                  <a:off x="7233626" y="7501744"/>
                  <a:ext cx="785731" cy="785729"/>
                  <a:chOff x="7233626" y="7501744"/>
                  <a:chExt cx="785731" cy="785729"/>
                </a:xfrm>
              </p:grpSpPr>
              <p:pic>
                <p:nvPicPr>
                  <p:cNvPr id="229" name="Graphic 228" descr="Monitor">
                    <a:extLst>
                      <a:ext uri="{FF2B5EF4-FFF2-40B4-BE49-F238E27FC236}">
                        <a16:creationId xmlns:a16="http://schemas.microsoft.com/office/drawing/2014/main" id="{A9F27D18-7E3A-4CB6-B984-7C1ADB903D0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30" name="Graphic 229">
                    <a:extLst>
                      <a:ext uri="{FF2B5EF4-FFF2-40B4-BE49-F238E27FC236}">
                        <a16:creationId xmlns:a16="http://schemas.microsoft.com/office/drawing/2014/main" id="{7141116C-FD79-4D98-A854-B9BD17985E4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25" name="Picture 224" descr="A close up of a screen&#10;&#10;Description automatically generated">
                <a:extLst>
                  <a:ext uri="{FF2B5EF4-FFF2-40B4-BE49-F238E27FC236}">
                    <a16:creationId xmlns:a16="http://schemas.microsoft.com/office/drawing/2014/main" id="{DF1259BD-C1EC-440C-A54B-75007803B318}"/>
                  </a:ext>
                </a:extLst>
              </p:cNvPr>
              <p:cNvPicPr>
                <a:picLocks noChangeAspect="1"/>
              </p:cNvPicPr>
              <p:nvPr/>
            </p:nvPicPr>
            <p:blipFill>
              <a:blip r:embed="rId16" cstate="screen">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a:off x="10684048" y="2859454"/>
                <a:ext cx="166244" cy="152294"/>
              </a:xfrm>
              <a:prstGeom prst="rect">
                <a:avLst/>
              </a:prstGeom>
            </p:spPr>
          </p:pic>
        </p:grpSp>
        <p:sp>
          <p:nvSpPr>
            <p:cNvPr id="47" name="Arrow: Right 46">
              <a:extLst>
                <a:ext uri="{FF2B5EF4-FFF2-40B4-BE49-F238E27FC236}">
                  <a16:creationId xmlns:a16="http://schemas.microsoft.com/office/drawing/2014/main" id="{14BF97F6-A24A-417E-A162-2CC4BF457DDC}"/>
                </a:ext>
              </a:extLst>
            </p:cNvPr>
            <p:cNvSpPr/>
            <p:nvPr/>
          </p:nvSpPr>
          <p:spPr bwMode="auto">
            <a:xfrm>
              <a:off x="8051649" y="1425716"/>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 &amp; 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Refactor Pipeline/Re-Deploy</a:t>
              </a:r>
            </a:p>
          </p:txBody>
        </p:sp>
        <p:sp>
          <p:nvSpPr>
            <p:cNvPr id="48" name="Arrow: Right 47">
              <a:extLst>
                <a:ext uri="{FF2B5EF4-FFF2-40B4-BE49-F238E27FC236}">
                  <a16:creationId xmlns:a16="http://schemas.microsoft.com/office/drawing/2014/main" id="{5AF758C3-3098-47A4-AA05-2235934F2F6C}"/>
                </a:ext>
              </a:extLst>
            </p:cNvPr>
            <p:cNvSpPr/>
            <p:nvPr/>
          </p:nvSpPr>
          <p:spPr bwMode="auto">
            <a:xfrm>
              <a:off x="8051649" y="2072554"/>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App Service Migration Tool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Database Migration</a:t>
              </a:r>
            </a:p>
          </p:txBody>
        </p:sp>
        <p:sp>
          <p:nvSpPr>
            <p:cNvPr id="49" name="Arrow: Right 48">
              <a:extLst>
                <a:ext uri="{FF2B5EF4-FFF2-40B4-BE49-F238E27FC236}">
                  <a16:creationId xmlns:a16="http://schemas.microsoft.com/office/drawing/2014/main" id="{F111A54C-F5FD-4C29-A495-79DD8E50A158}"/>
                </a:ext>
              </a:extLst>
            </p:cNvPr>
            <p:cNvSpPr/>
            <p:nvPr/>
          </p:nvSpPr>
          <p:spPr bwMode="auto">
            <a:xfrm>
              <a:off x="8051649" y="27193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 &amp; 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Refactor Pipeline/Re-Deploy</a:t>
              </a:r>
            </a:p>
          </p:txBody>
        </p:sp>
        <p:sp>
          <p:nvSpPr>
            <p:cNvPr id="50" name="Arrow: Right 49">
              <a:extLst>
                <a:ext uri="{FF2B5EF4-FFF2-40B4-BE49-F238E27FC236}">
                  <a16:creationId xmlns:a16="http://schemas.microsoft.com/office/drawing/2014/main" id="{D2B612C3-88F8-4296-B141-249CCE7B7841}"/>
                </a:ext>
              </a:extLst>
            </p:cNvPr>
            <p:cNvSpPr/>
            <p:nvPr/>
          </p:nvSpPr>
          <p:spPr bwMode="auto">
            <a:xfrm>
              <a:off x="8051649" y="3366229"/>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Database Migration</a:t>
              </a:r>
            </a:p>
          </p:txBody>
        </p:sp>
        <p:sp>
          <p:nvSpPr>
            <p:cNvPr id="51" name="Arrow: Right 50">
              <a:extLst>
                <a:ext uri="{FF2B5EF4-FFF2-40B4-BE49-F238E27FC236}">
                  <a16:creationId xmlns:a16="http://schemas.microsoft.com/office/drawing/2014/main" id="{64EA1FFD-2293-4C49-B559-DF7CD3722EDA}"/>
                </a:ext>
              </a:extLst>
            </p:cNvPr>
            <p:cNvSpPr/>
            <p:nvPr/>
          </p:nvSpPr>
          <p:spPr bwMode="auto">
            <a:xfrm>
              <a:off x="8051649" y="44556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a:t>
              </a:r>
            </a:p>
          </p:txBody>
        </p:sp>
        <p:sp>
          <p:nvSpPr>
            <p:cNvPr id="52" name="Arrow: Right 51">
              <a:extLst>
                <a:ext uri="{FF2B5EF4-FFF2-40B4-BE49-F238E27FC236}">
                  <a16:creationId xmlns:a16="http://schemas.microsoft.com/office/drawing/2014/main" id="{9B64F4D2-0822-4544-A0D3-6FCFCDFEE323}"/>
                </a:ext>
              </a:extLst>
            </p:cNvPr>
            <p:cNvSpPr/>
            <p:nvPr/>
          </p:nvSpPr>
          <p:spPr bwMode="auto">
            <a:xfrm>
              <a:off x="8090552" y="5783263"/>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App:</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Azure Migrate – Server Migration &amp;</a:t>
              </a:r>
              <a:b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Data:</a:t>
              </a: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Build New or Extend Hybrid Cluster – Synchronize data until promotion</a:t>
              </a:r>
            </a:p>
          </p:txBody>
        </p:sp>
        <p:cxnSp>
          <p:nvCxnSpPr>
            <p:cNvPr id="238" name="Straight Connector 237">
              <a:extLst>
                <a:ext uri="{FF2B5EF4-FFF2-40B4-BE49-F238E27FC236}">
                  <a16:creationId xmlns:a16="http://schemas.microsoft.com/office/drawing/2014/main" id="{F864998C-B699-41DA-A2D6-950F8E83F129}"/>
                </a:ext>
              </a:extLst>
            </p:cNvPr>
            <p:cNvCxnSpPr>
              <a:stCxn id="24" idx="0"/>
              <a:endCxn id="25" idx="2"/>
            </p:cNvCxnSpPr>
            <p:nvPr/>
          </p:nvCxnSpPr>
          <p:spPr>
            <a:xfrm flipV="1">
              <a:off x="11541439" y="1941890"/>
              <a:ext cx="1" cy="561571"/>
            </a:xfrm>
            <a:prstGeom prst="line">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E3690988-3DE7-415E-9B53-99F9AC1F8979}"/>
                </a:ext>
              </a:extLst>
            </p:cNvPr>
            <p:cNvCxnSpPr>
              <a:cxnSpLocks/>
            </p:cNvCxnSpPr>
            <p:nvPr/>
          </p:nvCxnSpPr>
          <p:spPr>
            <a:xfrm>
              <a:off x="10943711" y="1680251"/>
              <a:ext cx="576053" cy="0"/>
            </a:xfrm>
            <a:prstGeom prst="straightConnector1">
              <a:avLst/>
            </a:prstGeom>
            <a:ln w="1270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BE2192-CAE9-41EA-B83E-8A43CAC8BBA3}"/>
                </a:ext>
              </a:extLst>
            </p:cNvPr>
            <p:cNvSpPr/>
            <p:nvPr/>
          </p:nvSpPr>
          <p:spPr bwMode="auto">
            <a:xfrm>
              <a:off x="11151385" y="1479999"/>
              <a:ext cx="780109" cy="4618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Refactor &amp; Modernize</a:t>
              </a:r>
            </a:p>
          </p:txBody>
        </p:sp>
        <p:grpSp>
          <p:nvGrpSpPr>
            <p:cNvPr id="265" name="Group 264">
              <a:extLst>
                <a:ext uri="{FF2B5EF4-FFF2-40B4-BE49-F238E27FC236}">
                  <a16:creationId xmlns:a16="http://schemas.microsoft.com/office/drawing/2014/main" id="{3D6091BA-46FC-4D13-BE9D-8A451D189AC6}"/>
                </a:ext>
              </a:extLst>
            </p:cNvPr>
            <p:cNvGrpSpPr/>
            <p:nvPr/>
          </p:nvGrpSpPr>
          <p:grpSpPr>
            <a:xfrm>
              <a:off x="10740539" y="256340"/>
              <a:ext cx="365165" cy="333195"/>
              <a:chOff x="8933322" y="-2530661"/>
              <a:chExt cx="464733" cy="424046"/>
            </a:xfrm>
          </p:grpSpPr>
          <p:grpSp>
            <p:nvGrpSpPr>
              <p:cNvPr id="264" name="Group 263">
                <a:extLst>
                  <a:ext uri="{FF2B5EF4-FFF2-40B4-BE49-F238E27FC236}">
                    <a16:creationId xmlns:a16="http://schemas.microsoft.com/office/drawing/2014/main" id="{62FD9D2C-F5C5-43E8-AD4C-6ED3A29F9446}"/>
                  </a:ext>
                </a:extLst>
              </p:cNvPr>
              <p:cNvGrpSpPr/>
              <p:nvPr/>
            </p:nvGrpSpPr>
            <p:grpSpPr>
              <a:xfrm>
                <a:off x="8933322" y="-2530661"/>
                <a:ext cx="338098" cy="268168"/>
                <a:chOff x="6731563" y="-2514600"/>
                <a:chExt cx="1129792" cy="896113"/>
              </a:xfrm>
            </p:grpSpPr>
            <p:grpSp>
              <p:nvGrpSpPr>
                <p:cNvPr id="258" name="Group 257">
                  <a:extLst>
                    <a:ext uri="{FF2B5EF4-FFF2-40B4-BE49-F238E27FC236}">
                      <a16:creationId xmlns:a16="http://schemas.microsoft.com/office/drawing/2014/main" id="{B7C0C544-505E-4FF1-BB32-3DC4A9A0F83A}"/>
                    </a:ext>
                  </a:extLst>
                </p:cNvPr>
                <p:cNvGrpSpPr/>
                <p:nvPr/>
              </p:nvGrpSpPr>
              <p:grpSpPr>
                <a:xfrm>
                  <a:off x="6731563" y="-2514600"/>
                  <a:ext cx="1129791" cy="896112"/>
                  <a:chOff x="6731563" y="-2514600"/>
                  <a:chExt cx="1129791" cy="896112"/>
                </a:xfrm>
              </p:grpSpPr>
              <p:sp>
                <p:nvSpPr>
                  <p:cNvPr id="250" name="Rectangle 249">
                    <a:extLst>
                      <a:ext uri="{FF2B5EF4-FFF2-40B4-BE49-F238E27FC236}">
                        <a16:creationId xmlns:a16="http://schemas.microsoft.com/office/drawing/2014/main" id="{4B944841-5D26-480F-A7F6-0ED672D834F5}"/>
                      </a:ext>
                    </a:extLst>
                  </p:cNvPr>
                  <p:cNvSpPr/>
                  <p:nvPr/>
                </p:nvSpPr>
                <p:spPr bwMode="auto">
                  <a:xfrm>
                    <a:off x="7581955"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A2F37A35-D6C0-4BE4-B4B4-CEFC84DF8B89}"/>
                      </a:ext>
                    </a:extLst>
                  </p:cNvPr>
                  <p:cNvSpPr/>
                  <p:nvPr/>
                </p:nvSpPr>
                <p:spPr bwMode="auto">
                  <a:xfrm>
                    <a:off x="7298491"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Rectangle 251">
                    <a:extLst>
                      <a:ext uri="{FF2B5EF4-FFF2-40B4-BE49-F238E27FC236}">
                        <a16:creationId xmlns:a16="http://schemas.microsoft.com/office/drawing/2014/main" id="{C7FBBBAF-B75D-41A1-80DA-F05D57BC6D1C}"/>
                      </a:ext>
                    </a:extLst>
                  </p:cNvPr>
                  <p:cNvSpPr/>
                  <p:nvPr/>
                </p:nvSpPr>
                <p:spPr bwMode="auto">
                  <a:xfrm>
                    <a:off x="7015027"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252">
                    <a:extLst>
                      <a:ext uri="{FF2B5EF4-FFF2-40B4-BE49-F238E27FC236}">
                        <a16:creationId xmlns:a16="http://schemas.microsoft.com/office/drawing/2014/main" id="{F34B3DAA-BA32-483E-BA60-8D24337A7BC3}"/>
                      </a:ext>
                    </a:extLst>
                  </p:cNvPr>
                  <p:cNvSpPr/>
                  <p:nvPr/>
                </p:nvSpPr>
                <p:spPr bwMode="auto">
                  <a:xfrm>
                    <a:off x="6731563"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0" name="Rectangle 259">
                  <a:extLst>
                    <a:ext uri="{FF2B5EF4-FFF2-40B4-BE49-F238E27FC236}">
                      <a16:creationId xmlns:a16="http://schemas.microsoft.com/office/drawing/2014/main" id="{A3BAC98F-4E1F-4655-89EB-AE09A01E1F91}"/>
                    </a:ext>
                  </a:extLst>
                </p:cNvPr>
                <p:cNvSpPr/>
                <p:nvPr/>
              </p:nvSpPr>
              <p:spPr bwMode="auto">
                <a:xfrm rot="5400000">
                  <a:off x="7185655" y="-2294188"/>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260">
                  <a:extLst>
                    <a:ext uri="{FF2B5EF4-FFF2-40B4-BE49-F238E27FC236}">
                      <a16:creationId xmlns:a16="http://schemas.microsoft.com/office/drawing/2014/main" id="{0591F015-5B12-41CD-8733-02A1C74F0C51}"/>
                    </a:ext>
                  </a:extLst>
                </p:cNvPr>
                <p:cNvSpPr/>
                <p:nvPr/>
              </p:nvSpPr>
              <p:spPr bwMode="auto">
                <a:xfrm rot="5400000">
                  <a:off x="7185655" y="-2519022"/>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a:extLst>
                    <a:ext uri="{FF2B5EF4-FFF2-40B4-BE49-F238E27FC236}">
                      <a16:creationId xmlns:a16="http://schemas.microsoft.com/office/drawing/2014/main" id="{FD626E9C-2198-40E3-BFB2-500A54B402D9}"/>
                    </a:ext>
                  </a:extLst>
                </p:cNvPr>
                <p:cNvSpPr/>
                <p:nvPr/>
              </p:nvSpPr>
              <p:spPr bwMode="auto">
                <a:xfrm rot="5400000">
                  <a:off x="7185655" y="-2743856"/>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ectangle 262">
                  <a:extLst>
                    <a:ext uri="{FF2B5EF4-FFF2-40B4-BE49-F238E27FC236}">
                      <a16:creationId xmlns:a16="http://schemas.microsoft.com/office/drawing/2014/main" id="{30FFE908-01CC-4E1B-82BF-792A3688BD0B}"/>
                    </a:ext>
                  </a:extLst>
                </p:cNvPr>
                <p:cNvSpPr/>
                <p:nvPr/>
              </p:nvSpPr>
              <p:spPr bwMode="auto">
                <a:xfrm rot="5400000">
                  <a:off x="7185655" y="-2968690"/>
                  <a:ext cx="221610" cy="1129791"/>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9" name="Hexagon 248">
                <a:extLst>
                  <a:ext uri="{FF2B5EF4-FFF2-40B4-BE49-F238E27FC236}">
                    <a16:creationId xmlns:a16="http://schemas.microsoft.com/office/drawing/2014/main" id="{95D4C32B-06AC-45D9-954B-9215F3D0C18D}"/>
                  </a:ext>
                </a:extLst>
              </p:cNvPr>
              <p:cNvSpPr/>
              <p:nvPr/>
            </p:nvSpPr>
            <p:spPr bwMode="auto">
              <a:xfrm>
                <a:off x="9059957" y="-2398079"/>
                <a:ext cx="338098" cy="291464"/>
              </a:xfrm>
              <a:prstGeom prst="hexagon">
                <a:avLst/>
              </a:prstGeom>
              <a:solidFill>
                <a:schemeClr val="tx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the Innovate methodology of the Cloud Adoption Framework.">
            <a:extLst>
              <a:ext uri="{FF2B5EF4-FFF2-40B4-BE49-F238E27FC236}">
                <a16:creationId xmlns:a16="http://schemas.microsoft.com/office/drawing/2014/main" id="{83721066-35DC-4A6D-AF72-DCF906ED2011}"/>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43263" y="1281545"/>
            <a:ext cx="11558651" cy="5056910"/>
          </a:xfrm>
          <a:prstGeom prst="rect">
            <a:avLst/>
          </a:prstGeom>
          <a:solidFill>
            <a:srgbClr val="FFFFFF"/>
          </a:solidFill>
        </p:spPr>
      </p:pic>
      <p:sp>
        <p:nvSpPr>
          <p:cNvPr id="2" name="Title 1">
            <a:extLst>
              <a:ext uri="{FF2B5EF4-FFF2-40B4-BE49-F238E27FC236}">
                <a16:creationId xmlns:a16="http://schemas.microsoft.com/office/drawing/2014/main" id="{837F13C3-FD01-472D-B07D-D00DE1EADFA3}"/>
              </a:ext>
            </a:extLst>
          </p:cNvPr>
          <p:cNvSpPr>
            <a:spLocks noGrp="1"/>
          </p:cNvSpPr>
          <p:nvPr>
            <p:ph type="title"/>
          </p:nvPr>
        </p:nvSpPr>
        <p:spPr>
          <a:xfrm>
            <a:off x="455995" y="620428"/>
            <a:ext cx="11306469" cy="403137"/>
          </a:xfrm>
        </p:spPr>
        <p:txBody>
          <a:bodyPr wrap="square" anchor="t">
            <a:normAutofit/>
          </a:bodyPr>
          <a:lstStyle/>
          <a:p>
            <a:r>
              <a:rPr lang="de-DE" dirty="0" err="1"/>
              <a:t>Adopt</a:t>
            </a:r>
            <a:r>
              <a:rPr lang="de-DE" dirty="0"/>
              <a:t> – Innovate Summary</a:t>
            </a:r>
          </a:p>
        </p:txBody>
      </p:sp>
    </p:spTree>
    <p:extLst>
      <p:ext uri="{BB962C8B-B14F-4D97-AF65-F5344CB8AC3E}">
        <p14:creationId xmlns:p14="http://schemas.microsoft.com/office/powerpoint/2010/main" val="18475465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17BFC276-9660-4F95-8479-7CE212CE2D95}"/>
              </a:ext>
            </a:extLst>
          </p:cNvPr>
          <p:cNvSpPr>
            <a:spLocks noGrp="1"/>
          </p:cNvSpPr>
          <p:nvPr>
            <p:ph type="title"/>
          </p:nvPr>
        </p:nvSpPr>
        <p:spPr/>
        <p:txBody>
          <a:bodyPr/>
          <a:lstStyle/>
          <a:p>
            <a:r>
              <a:rPr lang="de-DE" dirty="0"/>
              <a:t>Cloud Adoption Framework - </a:t>
            </a:r>
            <a:r>
              <a:rPr lang="de-DE" dirty="0" err="1"/>
              <a:t>Adopt</a:t>
            </a:r>
            <a:endParaRPr lang="de-DE" dirty="0"/>
          </a:p>
        </p:txBody>
      </p:sp>
      <p:sp>
        <p:nvSpPr>
          <p:cNvPr id="28" name="TextBox 27">
            <a:extLst>
              <a:ext uri="{FF2B5EF4-FFF2-40B4-BE49-F238E27FC236}">
                <a16:creationId xmlns:a16="http://schemas.microsoft.com/office/drawing/2014/main" id="{AC5824E0-9BE9-418A-8DA3-79BE29800CE6}"/>
              </a:ext>
            </a:extLst>
          </p:cNvPr>
          <p:cNvSpPr txBox="1"/>
          <p:nvPr/>
        </p:nvSpPr>
        <p:spPr>
          <a:xfrm>
            <a:off x="923396" y="1547057"/>
            <a:ext cx="10371666" cy="4690515"/>
          </a:xfrm>
          <a:prstGeom prst="rect">
            <a:avLst/>
          </a:prstGeom>
          <a:noFill/>
        </p:spPr>
        <p:txBody>
          <a:bodyPr wrap="square" lIns="182880" tIns="146304" rIns="182880" bIns="146304" rtlCol="0">
            <a:spAutoFit/>
          </a:bodyPr>
          <a:lstStyle/>
          <a:p>
            <a:pPr marL="342900" indent="-342900" algn="l">
              <a:buFont typeface="Arial" panose="020B0604020202020204" pitchFamily="34" charset="0"/>
              <a:buChar char="•"/>
            </a:pPr>
            <a:r>
              <a:rPr lang="en-GB" sz="2400" b="0" i="0" dirty="0">
                <a:solidFill>
                  <a:srgbClr val="171717"/>
                </a:solidFill>
                <a:effectLst/>
                <a:latin typeface="Segoe UI" panose="020B0502040204020203" pitchFamily="34" charset="0"/>
              </a:rPr>
              <a:t>Cloud migration is the </a:t>
            </a:r>
            <a:r>
              <a:rPr lang="en-GB" sz="2400" i="0" dirty="0">
                <a:solidFill>
                  <a:schemeClr val="accent4"/>
                </a:solidFill>
                <a:effectLst/>
                <a:latin typeface="Segoe UI" panose="020B0502040204020203" pitchFamily="34" charset="0"/>
              </a:rPr>
              <a:t>process of moving existing digital assets</a:t>
            </a:r>
            <a:r>
              <a:rPr lang="en-GB" sz="2400" b="1" i="0" dirty="0">
                <a:solidFill>
                  <a:schemeClr val="accent4"/>
                </a:solidFill>
                <a:effectLst/>
                <a:latin typeface="Segoe UI" panose="020B0502040204020203" pitchFamily="34" charset="0"/>
              </a:rPr>
              <a:t> </a:t>
            </a:r>
            <a:r>
              <a:rPr lang="en-GB" sz="2400" b="0" i="0" dirty="0">
                <a:solidFill>
                  <a:srgbClr val="171717"/>
                </a:solidFill>
                <a:effectLst/>
                <a:latin typeface="Segoe UI" panose="020B0502040204020203" pitchFamily="34" charset="0"/>
              </a:rPr>
              <a:t>to a cloud platform. Adopt is divided into two different options, </a:t>
            </a:r>
            <a:r>
              <a:rPr lang="en-GB" sz="2400" i="0" dirty="0">
                <a:solidFill>
                  <a:schemeClr val="accent4"/>
                </a:solidFill>
                <a:effectLst/>
                <a:latin typeface="Segoe UI" panose="020B0502040204020203" pitchFamily="34" charset="0"/>
              </a:rPr>
              <a:t>migrate</a:t>
            </a:r>
            <a:r>
              <a:rPr lang="en-GB" sz="2400" b="0" i="0" dirty="0">
                <a:solidFill>
                  <a:srgbClr val="171717"/>
                </a:solidFill>
                <a:effectLst/>
                <a:latin typeface="Segoe UI" panose="020B0502040204020203" pitchFamily="34" charset="0"/>
              </a:rPr>
              <a:t> and </a:t>
            </a:r>
            <a:r>
              <a:rPr lang="en-GB" sz="2400" i="0" dirty="0">
                <a:solidFill>
                  <a:schemeClr val="accent4"/>
                </a:solidFill>
                <a:effectLst/>
                <a:latin typeface="Segoe UI" panose="020B0502040204020203" pitchFamily="34" charset="0"/>
              </a:rPr>
              <a:t>innovate</a:t>
            </a:r>
            <a:r>
              <a:rPr lang="en-GB" sz="2400" b="0" i="0" dirty="0">
                <a:solidFill>
                  <a:srgbClr val="171717"/>
                </a:solidFill>
                <a:effectLst/>
                <a:latin typeface="Segoe UI" panose="020B0502040204020203" pitchFamily="34" charset="0"/>
              </a:rPr>
              <a:t>.</a:t>
            </a:r>
          </a:p>
          <a:p>
            <a:pPr marL="342900" indent="-342900" algn="l">
              <a:buFont typeface="Arial" panose="020B0604020202020204" pitchFamily="34" charset="0"/>
              <a:buChar char="•"/>
            </a:pPr>
            <a:endParaRPr lang="en-GB" sz="2400" b="0" i="0" dirty="0">
              <a:solidFill>
                <a:srgbClr val="171717"/>
              </a:solidFill>
              <a:effectLst/>
              <a:latin typeface="Segoe UI" panose="020B0502040204020203" pitchFamily="34" charset="0"/>
            </a:endParaRPr>
          </a:p>
          <a:p>
            <a:pPr marL="342900" indent="-342900" algn="l">
              <a:buFont typeface="Arial" panose="020B0604020202020204" pitchFamily="34" charset="0"/>
              <a:buChar char="•"/>
            </a:pPr>
            <a:r>
              <a:rPr lang="en-GB" sz="2400" b="0" i="0" dirty="0">
                <a:solidFill>
                  <a:srgbClr val="171717"/>
                </a:solidFill>
                <a:effectLst/>
                <a:latin typeface="Segoe UI" panose="020B0502040204020203" pitchFamily="34" charset="0"/>
              </a:rPr>
              <a:t>Each cloud migration activity is contained during one of the following processes, as it relates to the migration backlog: </a:t>
            </a:r>
            <a:r>
              <a:rPr lang="en-GB" sz="2400" i="0" dirty="0">
                <a:solidFill>
                  <a:schemeClr val="accent4"/>
                </a:solidFill>
                <a:effectLst/>
                <a:latin typeface="Segoe UI" panose="020B0502040204020203" pitchFamily="34" charset="0"/>
              </a:rPr>
              <a:t>assess</a:t>
            </a:r>
            <a:r>
              <a:rPr lang="en-GB" sz="2400" b="0" i="0" dirty="0">
                <a:solidFill>
                  <a:srgbClr val="171717"/>
                </a:solidFill>
                <a:effectLst/>
                <a:latin typeface="Segoe UI" panose="020B0502040204020203" pitchFamily="34" charset="0"/>
              </a:rPr>
              <a:t>, </a:t>
            </a:r>
            <a:r>
              <a:rPr lang="en-GB" sz="2400" i="0" dirty="0">
                <a:solidFill>
                  <a:schemeClr val="accent4"/>
                </a:solidFill>
                <a:effectLst/>
                <a:latin typeface="Segoe UI" panose="020B0502040204020203" pitchFamily="34" charset="0"/>
              </a:rPr>
              <a:t>migrate</a:t>
            </a:r>
            <a:r>
              <a:rPr lang="en-GB" sz="2400" b="0" i="0" dirty="0">
                <a:solidFill>
                  <a:srgbClr val="171717"/>
                </a:solidFill>
                <a:effectLst/>
                <a:latin typeface="Segoe UI" panose="020B0502040204020203" pitchFamily="34" charset="0"/>
              </a:rPr>
              <a:t>, </a:t>
            </a:r>
            <a:r>
              <a:rPr lang="en-GB" sz="2400" i="0" dirty="0">
                <a:solidFill>
                  <a:schemeClr val="accent4"/>
                </a:solidFill>
                <a:effectLst/>
                <a:latin typeface="Segoe UI" panose="020B0502040204020203" pitchFamily="34" charset="0"/>
              </a:rPr>
              <a:t>optimize</a:t>
            </a:r>
            <a:r>
              <a:rPr lang="en-GB" sz="2400" b="0" i="0" dirty="0">
                <a:solidFill>
                  <a:srgbClr val="171717"/>
                </a:solidFill>
                <a:effectLst/>
                <a:latin typeface="Segoe UI" panose="020B0502040204020203" pitchFamily="34" charset="0"/>
              </a:rPr>
              <a:t>, and </a:t>
            </a:r>
            <a:r>
              <a:rPr lang="en-GB" sz="2400" i="0" dirty="0">
                <a:solidFill>
                  <a:schemeClr val="accent4"/>
                </a:solidFill>
                <a:effectLst/>
                <a:latin typeface="Segoe UI" panose="020B0502040204020203" pitchFamily="34" charset="0"/>
              </a:rPr>
              <a:t>secure</a:t>
            </a:r>
            <a:r>
              <a:rPr lang="en-GB" sz="2400" b="0" i="0" dirty="0">
                <a:solidFill>
                  <a:srgbClr val="171717"/>
                </a:solidFill>
                <a:effectLst/>
                <a:latin typeface="Segoe UI" panose="020B0502040204020203" pitchFamily="34" charset="0"/>
              </a:rPr>
              <a:t>. Then, you manage each backlog asset.</a:t>
            </a:r>
          </a:p>
          <a:p>
            <a:pPr marL="342900" indent="-342900" algn="l">
              <a:buFont typeface="Arial" panose="020B0604020202020204" pitchFamily="34" charset="0"/>
              <a:buChar char="•"/>
            </a:pPr>
            <a:endParaRPr lang="en-GB" sz="2400" b="0" i="0" dirty="0">
              <a:solidFill>
                <a:srgbClr val="171717"/>
              </a:solidFill>
              <a:effectLst/>
              <a:latin typeface="Segoe UI" panose="020B0502040204020203" pitchFamily="34" charset="0"/>
            </a:endParaRPr>
          </a:p>
          <a:p>
            <a:pPr marL="342900" indent="-342900" algn="l">
              <a:buFont typeface="Arial" panose="020B0604020202020204" pitchFamily="34" charset="0"/>
              <a:buChar char="•"/>
            </a:pPr>
            <a:r>
              <a:rPr lang="en-GB" sz="2400" b="0" i="0" dirty="0">
                <a:solidFill>
                  <a:srgbClr val="171717"/>
                </a:solidFill>
                <a:effectLst/>
                <a:latin typeface="Segoe UI" panose="020B0502040204020203" pitchFamily="34" charset="0"/>
              </a:rPr>
              <a:t>Modernization and innovation in the IT portfolio create </a:t>
            </a:r>
            <a:r>
              <a:rPr lang="en-GB" sz="2400" b="0" i="0" dirty="0">
                <a:solidFill>
                  <a:schemeClr val="accent4"/>
                </a:solidFill>
                <a:effectLst/>
                <a:latin typeface="Segoe UI" panose="020B0502040204020203" pitchFamily="34" charset="0"/>
              </a:rPr>
              <a:t>tighter</a:t>
            </a:r>
            <a:r>
              <a:rPr lang="en-GB" sz="2400" b="0" i="0" dirty="0">
                <a:solidFill>
                  <a:srgbClr val="171717"/>
                </a:solidFill>
                <a:effectLst/>
                <a:latin typeface="Segoe UI" panose="020B0502040204020203" pitchFamily="34" charset="0"/>
              </a:rPr>
              <a:t> </a:t>
            </a:r>
            <a:r>
              <a:rPr lang="en-GB" sz="2400" b="0" i="0" dirty="0">
                <a:solidFill>
                  <a:schemeClr val="accent4"/>
                </a:solidFill>
                <a:effectLst/>
                <a:latin typeface="Segoe UI" panose="020B0502040204020203" pitchFamily="34" charset="0"/>
              </a:rPr>
              <a:t>alignment</a:t>
            </a:r>
            <a:r>
              <a:rPr lang="en-GB" sz="2400" b="0" i="0" dirty="0">
                <a:solidFill>
                  <a:srgbClr val="171717"/>
                </a:solidFill>
                <a:effectLst/>
                <a:latin typeface="Segoe UI" panose="020B0502040204020203" pitchFamily="34" charset="0"/>
              </a:rPr>
              <a:t> with DevOps and </a:t>
            </a:r>
            <a:r>
              <a:rPr lang="en-GB" sz="2400" b="0" i="0" dirty="0">
                <a:solidFill>
                  <a:schemeClr val="accent4"/>
                </a:solidFill>
                <a:effectLst/>
                <a:latin typeface="Segoe UI" panose="020B0502040204020203" pitchFamily="34" charset="0"/>
              </a:rPr>
              <a:t>accelerate innovations across the digital estate</a:t>
            </a:r>
            <a:r>
              <a:rPr lang="en-GB" sz="2400" b="0" i="0" dirty="0">
                <a:solidFill>
                  <a:srgbClr val="171717"/>
                </a:solidFill>
                <a:effectLst/>
                <a:latin typeface="Segoe UI" panose="020B0502040204020203" pitchFamily="34" charset="0"/>
              </a:rPr>
              <a:t> and application portfolio.</a:t>
            </a:r>
          </a:p>
          <a:p>
            <a:pPr marL="342900" indent="-342900">
              <a:lnSpc>
                <a:spcPct val="90000"/>
              </a:lnSpc>
              <a:spcAft>
                <a:spcPts val="600"/>
              </a:spcAft>
              <a:buFont typeface="Arial" panose="020B0604020202020204" pitchFamily="34" charset="0"/>
              <a:buChar char="•"/>
            </a:pPr>
            <a:endParaRPr lang="de-DE"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113979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DB82E-6FEA-49E0-B66F-18EA59535548}"/>
              </a:ext>
            </a:extLst>
          </p:cNvPr>
          <p:cNvSpPr>
            <a:spLocks noGrp="1"/>
          </p:cNvSpPr>
          <p:nvPr>
            <p:ph type="title"/>
          </p:nvPr>
        </p:nvSpPr>
        <p:spPr/>
        <p:txBody>
          <a:bodyPr/>
          <a:lstStyle/>
          <a:p>
            <a:endParaRPr lang="de-DE"/>
          </a:p>
        </p:txBody>
      </p:sp>
      <p:sp>
        <p:nvSpPr>
          <p:cNvPr id="3" name="Footer Placeholder 2">
            <a:extLst>
              <a:ext uri="{FF2B5EF4-FFF2-40B4-BE49-F238E27FC236}">
                <a16:creationId xmlns:a16="http://schemas.microsoft.com/office/drawing/2014/main" id="{9EFC8AEC-C2EF-4238-B135-9BE14D069CCF}"/>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509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Adopt - Migrate</a:t>
            </a:r>
            <a:endParaRPr lang="en-US" sz="4000" dirty="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A213F-5AAF-4502-8199-D7E5357FA2FE}"/>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4BD0931-4D8E-43B6-9123-C1BFDAA73A1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F41DE1B-AE2E-42E5-B0B7-1D684108E1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62949" y="1384953"/>
            <a:ext cx="4382844" cy="4088094"/>
          </a:xfrm>
          <a:prstGeom prst="rect">
            <a:avLst/>
          </a:prstGeom>
          <a:ln w="12700">
            <a:solidFill>
              <a:schemeClr val="accent6"/>
            </a:solidFill>
          </a:ln>
        </p:spPr>
      </p:pic>
      <p:pic>
        <p:nvPicPr>
          <p:cNvPr id="13" name="Picture 12">
            <a:extLst>
              <a:ext uri="{FF2B5EF4-FFF2-40B4-BE49-F238E27FC236}">
                <a16:creationId xmlns:a16="http://schemas.microsoft.com/office/drawing/2014/main" id="{DFFCA803-C1EF-4E08-9BF5-735E907C0B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46208" y="1384953"/>
            <a:ext cx="5183802" cy="4088093"/>
          </a:xfrm>
          <a:prstGeom prst="rect">
            <a:avLst/>
          </a:prstGeom>
          <a:ln w="12700">
            <a:solidFill>
              <a:schemeClr val="accent6"/>
            </a:solidFill>
          </a:ln>
        </p:spPr>
      </p:pic>
      <p:sp>
        <p:nvSpPr>
          <p:cNvPr id="14" name="Title 1">
            <a:extLst>
              <a:ext uri="{FF2B5EF4-FFF2-40B4-BE49-F238E27FC236}">
                <a16:creationId xmlns:a16="http://schemas.microsoft.com/office/drawing/2014/main" id="{BEE7447C-702D-4B53-89BD-B7415B822DD6}"/>
              </a:ext>
            </a:extLst>
          </p:cNvPr>
          <p:cNvSpPr>
            <a:spLocks noGrp="1"/>
          </p:cNvSpPr>
          <p:nvPr>
            <p:ph type="title"/>
          </p:nvPr>
        </p:nvSpPr>
        <p:spPr/>
        <p:txBody>
          <a:bodyPr/>
          <a:lstStyle/>
          <a:p>
            <a:r>
              <a:rPr lang="en-US" dirty="0"/>
              <a:t>Assess your migration readiness </a:t>
            </a:r>
          </a:p>
        </p:txBody>
      </p:sp>
      <p:sp>
        <p:nvSpPr>
          <p:cNvPr id="6" name="TextBox 5">
            <a:extLst>
              <a:ext uri="{FF2B5EF4-FFF2-40B4-BE49-F238E27FC236}">
                <a16:creationId xmlns:a16="http://schemas.microsoft.com/office/drawing/2014/main" id="{8EE44F2C-5E78-4A46-9F86-22D238936A4A}"/>
              </a:ext>
            </a:extLst>
          </p:cNvPr>
          <p:cNvSpPr txBox="1"/>
          <p:nvPr/>
        </p:nvSpPr>
        <p:spPr>
          <a:xfrm>
            <a:off x="427038" y="6266907"/>
            <a:ext cx="1077146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 the </a:t>
            </a:r>
            <a:r>
              <a:rPr kumimoji="0" lang="en-US" sz="1800" b="0" i="0" u="none" strike="noStrike" kern="1200" cap="none" spc="0" normalizeH="0" baseline="0" noProof="0" dirty="0">
                <a:ln>
                  <a:noFill/>
                </a:ln>
                <a:solidFill>
                  <a:srgbClr val="0078D3"/>
                </a:solidFill>
                <a:effectLst/>
                <a:uLnTx/>
                <a:uFillTx/>
                <a:latin typeface="Segoe UI"/>
                <a:ea typeface="+mn-ea"/>
                <a:cs typeface="+mn-cs"/>
              </a:rPr>
              <a:t>Strategy Migration Assessment and Readiness tool</a:t>
            </a:r>
            <a:r>
              <a:rPr kumimoji="0" lang="en-US" sz="1800" b="0" i="0" u="none" strike="noStrike" kern="1200" cap="none" spc="0" normalizeH="0" baseline="0" noProof="0" dirty="0">
                <a:ln>
                  <a:noFill/>
                </a:ln>
                <a:solidFill>
                  <a:srgbClr val="000000"/>
                </a:solidFill>
                <a:effectLst/>
                <a:uLnTx/>
                <a:uFillTx/>
                <a:latin typeface="Segoe UI"/>
                <a:ea typeface="+mn-ea"/>
                <a:cs typeface="+mn-cs"/>
              </a:rPr>
              <a:t> across 10 readiness areas: </a:t>
            </a:r>
            <a:r>
              <a:rPr kumimoji="0" lang="en-US" sz="1800" b="0" i="0" u="sng" strike="noStrike" kern="1200" cap="none" spc="0" normalizeH="0" baseline="0" noProof="0" dirty="0">
                <a:ln>
                  <a:noFill/>
                </a:ln>
                <a:solidFill>
                  <a:srgbClr val="0078D3"/>
                </a:solidFill>
                <a:effectLst/>
                <a:uLnTx/>
                <a:uFillTx/>
                <a:latin typeface="Segoe UI"/>
                <a:ea typeface="+mn-ea"/>
                <a:cs typeface="+mn-cs"/>
              </a:rPr>
              <a:t>aka.ms/</a:t>
            </a:r>
            <a:r>
              <a:rPr kumimoji="0" lang="en-US" sz="1800" b="0" i="0" u="sng" strike="noStrike" kern="1200" cap="none" spc="0" normalizeH="0" baseline="0" noProof="0" dirty="0" err="1">
                <a:ln>
                  <a:noFill/>
                </a:ln>
                <a:solidFill>
                  <a:srgbClr val="0078D3"/>
                </a:solidFill>
                <a:effectLst/>
                <a:uLnTx/>
                <a:uFillTx/>
                <a:latin typeface="Segoe UI"/>
                <a:ea typeface="+mn-ea"/>
                <a:cs typeface="+mn-cs"/>
              </a:rPr>
              <a:t>smarttool</a:t>
            </a:r>
            <a:endParaRPr kumimoji="0" lang="en-US" sz="1800" b="0" i="0" u="sng" strike="noStrike" kern="1200" cap="none" spc="0" normalizeH="0" baseline="0" noProof="0" dirty="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13293459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Rounded Corners 283">
            <a:extLst>
              <a:ext uri="{FF2B5EF4-FFF2-40B4-BE49-F238E27FC236}">
                <a16:creationId xmlns:a16="http://schemas.microsoft.com/office/drawing/2014/main" id="{500A5437-905A-4382-A7F0-FB529C38FC2B}"/>
              </a:ext>
            </a:extLst>
          </p:cNvPr>
          <p:cNvSpPr/>
          <p:nvPr/>
        </p:nvSpPr>
        <p:spPr bwMode="auto">
          <a:xfrm>
            <a:off x="427038" y="1198598"/>
            <a:ext cx="8164410" cy="898976"/>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1B85C7C-71B0-40B0-9CC1-204B1C1E25D4}"/>
              </a:ext>
            </a:extLst>
          </p:cNvPr>
          <p:cNvSpPr/>
          <p:nvPr/>
        </p:nvSpPr>
        <p:spPr bwMode="auto">
          <a:xfrm>
            <a:off x="427038" y="2573944"/>
            <a:ext cx="8164410" cy="208118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2FC1688-8C2D-4CCA-9347-4F4CEB554E4B}"/>
              </a:ext>
            </a:extLst>
          </p:cNvPr>
          <p:cNvSpPr>
            <a:spLocks noGrp="1"/>
          </p:cNvSpPr>
          <p:nvPr>
            <p:ph type="title"/>
          </p:nvPr>
        </p:nvSpPr>
        <p:spPr>
          <a:xfrm>
            <a:off x="455995" y="620428"/>
            <a:ext cx="11306469" cy="397545"/>
          </a:xfrm>
        </p:spPr>
        <p:txBody>
          <a:bodyPr/>
          <a:lstStyle/>
          <a:p>
            <a:r>
              <a:rPr lang="en-US" sz="2800" spc="-50" dirty="0">
                <a:latin typeface="Segoe UI Semibold"/>
              </a:rPr>
              <a:t>Migration: pre-requisite steps</a:t>
            </a:r>
            <a:endParaRPr lang="en-US" dirty="0"/>
          </a:p>
        </p:txBody>
      </p:sp>
      <p:sp>
        <p:nvSpPr>
          <p:cNvPr id="101" name="Rectangle 100">
            <a:extLst>
              <a:ext uri="{FF2B5EF4-FFF2-40B4-BE49-F238E27FC236}">
                <a16:creationId xmlns:a16="http://schemas.microsoft.com/office/drawing/2014/main" id="{4E41CC96-0FDF-4E11-B841-ADC4422EBA36}"/>
              </a:ext>
            </a:extLst>
          </p:cNvPr>
          <p:cNvSpPr/>
          <p:nvPr/>
        </p:nvSpPr>
        <p:spPr>
          <a:xfrm>
            <a:off x="455995" y="1290987"/>
            <a:ext cx="7963090"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
                <a:ea typeface="+mn-ea"/>
                <a:cs typeface="+mn-cs"/>
              </a:rPr>
              <a:t>Before proceeding with migration execution, it is required that all the upstream steps of Strategy, Plan and Ready are completed. Key deliverable assets include – the </a:t>
            </a:r>
            <a:r>
              <a:rPr kumimoji="0" lang="en-US" sz="1600" b="0" i="0" u="none" strike="noStrike" kern="1200" cap="none" spc="0" normalizeH="0" baseline="0" noProof="0" dirty="0">
                <a:ln>
                  <a:noFill/>
                </a:ln>
                <a:solidFill>
                  <a:srgbClr val="0078D3"/>
                </a:solidFill>
                <a:effectLst/>
                <a:uLnTx/>
                <a:uFillTx/>
                <a:latin typeface="Segoe UI "/>
                <a:ea typeface="+mn-ea"/>
                <a:cs typeface="+mn-cs"/>
              </a:rPr>
              <a:t>Cloud Adoption Plan template </a:t>
            </a:r>
            <a:r>
              <a:rPr kumimoji="0" lang="en-US" sz="1600" b="0" i="0" u="none" strike="noStrike" kern="1200" cap="none" spc="0" normalizeH="0" baseline="0" noProof="0" dirty="0">
                <a:ln>
                  <a:noFill/>
                </a:ln>
                <a:solidFill>
                  <a:srgbClr val="000000"/>
                </a:solidFill>
                <a:effectLst/>
                <a:uLnTx/>
                <a:uFillTx/>
                <a:latin typeface="Segoe UI "/>
                <a:ea typeface="+mn-ea"/>
                <a:cs typeface="+mn-cs"/>
              </a:rPr>
              <a:t>and a </a:t>
            </a:r>
            <a:r>
              <a:rPr kumimoji="0" lang="en-US" sz="1600" b="0" i="0" u="none" strike="noStrike" kern="1200" cap="none" spc="0" normalizeH="0" baseline="0" noProof="0" dirty="0">
                <a:ln>
                  <a:noFill/>
                </a:ln>
                <a:solidFill>
                  <a:srgbClr val="0078D3"/>
                </a:solidFill>
                <a:effectLst/>
                <a:uLnTx/>
                <a:uFillTx/>
                <a:latin typeface="Segoe UI "/>
                <a:ea typeface="+mn-ea"/>
                <a:cs typeface="+mn-cs"/>
              </a:rPr>
              <a:t>landing zone configuration.</a:t>
            </a:r>
          </a:p>
        </p:txBody>
      </p:sp>
      <p:sp>
        <p:nvSpPr>
          <p:cNvPr id="107" name="Rectangle 106">
            <a:extLst>
              <a:ext uri="{FF2B5EF4-FFF2-40B4-BE49-F238E27FC236}">
                <a16:creationId xmlns:a16="http://schemas.microsoft.com/office/drawing/2014/main" id="{FA841063-502F-4316-9F7D-1B281B5280F9}"/>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rgbClr val="000000"/>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rgbClr val="000000"/>
              </a:solidFill>
              <a:effectLst/>
              <a:uLnTx/>
              <a:uFillTx/>
              <a:latin typeface="Segoe"/>
              <a:ea typeface="Segoe UI Black"/>
              <a:cs typeface="Calibri" panose="020F0502020204030204"/>
            </a:endParaRPr>
          </a:p>
        </p:txBody>
      </p:sp>
      <p:sp>
        <p:nvSpPr>
          <p:cNvPr id="108" name="Rectangle 107">
            <a:extLst>
              <a:ext uri="{FF2B5EF4-FFF2-40B4-BE49-F238E27FC236}">
                <a16:creationId xmlns:a16="http://schemas.microsoft.com/office/drawing/2014/main" id="{FEE052CC-0655-46DD-B42E-EB50836B2505}"/>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09" name="Rectangle 108">
            <a:extLst>
              <a:ext uri="{FF2B5EF4-FFF2-40B4-BE49-F238E27FC236}">
                <a16:creationId xmlns:a16="http://schemas.microsoft.com/office/drawing/2014/main" id="{3629F2F1-54DA-47D8-B260-014AD5E1F1B1}"/>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rgbClr val="000000"/>
              </a:solidFill>
              <a:effectLst/>
              <a:uLnTx/>
              <a:uFillTx/>
              <a:latin typeface="Segoe UI"/>
              <a:ea typeface="+mn-lt"/>
              <a:cs typeface="Segoe UI"/>
            </a:endParaRPr>
          </a:p>
        </p:txBody>
      </p:sp>
      <p:sp>
        <p:nvSpPr>
          <p:cNvPr id="110" name="Rectangle 109">
            <a:extLst>
              <a:ext uri="{FF2B5EF4-FFF2-40B4-BE49-F238E27FC236}">
                <a16:creationId xmlns:a16="http://schemas.microsoft.com/office/drawing/2014/main" id="{0CD91B7F-203F-43DB-9695-D57CFAF8FDCE}"/>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Migrate</a:t>
            </a:r>
            <a:r>
              <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111" name="Rectangle 110">
            <a:extLst>
              <a:ext uri="{FF2B5EF4-FFF2-40B4-BE49-F238E27FC236}">
                <a16:creationId xmlns:a16="http://schemas.microsoft.com/office/drawing/2014/main" id="{DCA32586-44B1-4EF6-A325-3DC48E091FB1}"/>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Comply, control </a:t>
            </a:r>
            <a:b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b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12" name="Rectangle 111">
            <a:extLst>
              <a:ext uri="{FF2B5EF4-FFF2-40B4-BE49-F238E27FC236}">
                <a16:creationId xmlns:a16="http://schemas.microsoft.com/office/drawing/2014/main" id="{3ECC3B9D-42E2-4F2D-B5A7-1724F42E02E3}"/>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Calibri" panose="020F0502020204030204"/>
              </a:rPr>
              <a:t>Operate and optimize</a:t>
            </a:r>
          </a:p>
        </p:txBody>
      </p:sp>
      <p:grpSp>
        <p:nvGrpSpPr>
          <p:cNvPr id="4" name="Group 3">
            <a:extLst>
              <a:ext uri="{FF2B5EF4-FFF2-40B4-BE49-F238E27FC236}">
                <a16:creationId xmlns:a16="http://schemas.microsoft.com/office/drawing/2014/main" id="{55E4A0A6-A37F-48A1-A571-A7DBD3F4CB4A}"/>
              </a:ext>
            </a:extLst>
          </p:cNvPr>
          <p:cNvGrpSpPr/>
          <p:nvPr/>
        </p:nvGrpSpPr>
        <p:grpSpPr>
          <a:xfrm>
            <a:off x="2460192" y="3319407"/>
            <a:ext cx="683902" cy="106633"/>
            <a:chOff x="2460192" y="3319407"/>
            <a:chExt cx="683902" cy="106633"/>
          </a:xfrm>
        </p:grpSpPr>
        <p:cxnSp>
          <p:nvCxnSpPr>
            <p:cNvPr id="113" name="Straight Connector 112">
              <a:extLst>
                <a:ext uri="{FF2B5EF4-FFF2-40B4-BE49-F238E27FC236}">
                  <a16:creationId xmlns:a16="http://schemas.microsoft.com/office/drawing/2014/main" id="{36B1046A-F39A-4049-B46F-3ED262E86FF8}"/>
                </a:ext>
              </a:extLst>
            </p:cNvPr>
            <p:cNvCxnSpPr>
              <a:cxnSpLocks/>
              <a:endCxn id="114"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34">
              <a:extLst>
                <a:ext uri="{FF2B5EF4-FFF2-40B4-BE49-F238E27FC236}">
                  <a16:creationId xmlns:a16="http://schemas.microsoft.com/office/drawing/2014/main" id="{B723C524-6EBE-4719-83C8-C752AB0A5EB3}"/>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CD81BF56-0A2F-48E2-B9F3-2755597C9BFA}"/>
              </a:ext>
            </a:extLst>
          </p:cNvPr>
          <p:cNvGrpSpPr/>
          <p:nvPr/>
        </p:nvGrpSpPr>
        <p:grpSpPr>
          <a:xfrm>
            <a:off x="4054935" y="3319408"/>
            <a:ext cx="1720055" cy="106633"/>
            <a:chOff x="4054935" y="3319408"/>
            <a:chExt cx="1720055" cy="106633"/>
          </a:xfrm>
        </p:grpSpPr>
        <p:cxnSp>
          <p:nvCxnSpPr>
            <p:cNvPr id="115" name="Straight Connector 114">
              <a:extLst>
                <a:ext uri="{FF2B5EF4-FFF2-40B4-BE49-F238E27FC236}">
                  <a16:creationId xmlns:a16="http://schemas.microsoft.com/office/drawing/2014/main" id="{B4894528-2E0F-41F4-87BF-B4DD0B6CE76E}"/>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34">
              <a:extLst>
                <a:ext uri="{FF2B5EF4-FFF2-40B4-BE49-F238E27FC236}">
                  <a16:creationId xmlns:a16="http://schemas.microsoft.com/office/drawing/2014/main" id="{E77E64C0-B522-45A5-A8CA-C08A9D27693E}"/>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ACCC3D4-38F8-4E86-8926-8188C43F2B8A}"/>
              </a:ext>
            </a:extLst>
          </p:cNvPr>
          <p:cNvGrpSpPr/>
          <p:nvPr/>
        </p:nvGrpSpPr>
        <p:grpSpPr>
          <a:xfrm>
            <a:off x="7409415" y="3319408"/>
            <a:ext cx="1634612" cy="106633"/>
            <a:chOff x="7409415" y="3319408"/>
            <a:chExt cx="1634612" cy="106633"/>
          </a:xfrm>
        </p:grpSpPr>
        <p:cxnSp>
          <p:nvCxnSpPr>
            <p:cNvPr id="117" name="Straight Connector 116">
              <a:extLst>
                <a:ext uri="{FF2B5EF4-FFF2-40B4-BE49-F238E27FC236}">
                  <a16:creationId xmlns:a16="http://schemas.microsoft.com/office/drawing/2014/main" id="{4AC3EAAA-3E92-4439-A793-D1E06D5237AD}"/>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A523B4F-D05B-4790-ADF1-901EEB537F0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05" name="TextBox 204">
            <a:extLst>
              <a:ext uri="{FF2B5EF4-FFF2-40B4-BE49-F238E27FC236}">
                <a16:creationId xmlns:a16="http://schemas.microsoft.com/office/drawing/2014/main" id="{27323D4A-873F-4664-ABB9-71639BDF2FD9}"/>
              </a:ext>
            </a:extLst>
          </p:cNvPr>
          <p:cNvSpPr txBox="1"/>
          <p:nvPr/>
        </p:nvSpPr>
        <p:spPr>
          <a:xfrm>
            <a:off x="6698769" y="2302396"/>
            <a:ext cx="1720316" cy="246221"/>
          </a:xfrm>
          <a:prstGeom prst="rect">
            <a:avLst/>
          </a:prstGeom>
          <a:noFill/>
        </p:spPr>
        <p:txBody>
          <a:bodyPr wrap="none" lIns="91427" tIns="0" rIns="91427" bIns="0" rtlCol="0">
            <a:spAutoFit/>
          </a:bodyPr>
          <a:lstStyle/>
          <a:p>
            <a:pPr marL="0" marR="0" lvl="0" indent="0" algn="l" defTabSz="91409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lt"/>
                <a:cs typeface="Segoe UI Semibold"/>
              </a:rPr>
              <a:t>Migration waves</a:t>
            </a:r>
          </a:p>
        </p:txBody>
      </p:sp>
      <p:sp>
        <p:nvSpPr>
          <p:cNvPr id="206" name="Rectangle 205">
            <a:extLst>
              <a:ext uri="{FF2B5EF4-FFF2-40B4-BE49-F238E27FC236}">
                <a16:creationId xmlns:a16="http://schemas.microsoft.com/office/drawing/2014/main" id="{28F1EC98-F9BB-46C6-83BC-FBB8687C8961}"/>
              </a:ext>
            </a:extLst>
          </p:cNvPr>
          <p:cNvSpPr/>
          <p:nvPr/>
        </p:nvSpPr>
        <p:spPr>
          <a:xfrm>
            <a:off x="332355" y="6309013"/>
            <a:ext cx="5811270" cy="341632"/>
          </a:xfrm>
          <a:prstGeom prst="rect">
            <a:avLst/>
          </a:prstGeom>
        </p:spPr>
        <p:txBody>
          <a:bodyPr wrap="none">
            <a:sp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rPr>
              <a:t>Assess migration readiness: </a:t>
            </a:r>
            <a:r>
              <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hlinkClick r:id="rId3"/>
              </a:rPr>
              <a:t>https://aka.ms/smarttool </a:t>
            </a:r>
            <a:endParaRPr kumimoji="0" lang="en-US" sz="18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grpSp>
        <p:nvGrpSpPr>
          <p:cNvPr id="218" name="Group 217">
            <a:extLst>
              <a:ext uri="{FF2B5EF4-FFF2-40B4-BE49-F238E27FC236}">
                <a16:creationId xmlns:a16="http://schemas.microsoft.com/office/drawing/2014/main" id="{2FBB8060-46D8-4263-9E89-4B5BA9A30255}"/>
              </a:ext>
            </a:extLst>
          </p:cNvPr>
          <p:cNvGrpSpPr/>
          <p:nvPr/>
        </p:nvGrpSpPr>
        <p:grpSpPr>
          <a:xfrm>
            <a:off x="3250046" y="2147513"/>
            <a:ext cx="8620974" cy="2638908"/>
            <a:chOff x="3250046" y="2147513"/>
            <a:chExt cx="8620974" cy="2638908"/>
          </a:xfrm>
        </p:grpSpPr>
        <p:sp>
          <p:nvSpPr>
            <p:cNvPr id="202" name="Rectangle: Rounded Corners 201">
              <a:extLst>
                <a:ext uri="{FF2B5EF4-FFF2-40B4-BE49-F238E27FC236}">
                  <a16:creationId xmlns:a16="http://schemas.microsoft.com/office/drawing/2014/main" id="{C6390E98-1E43-4BBD-B47B-0D644088F372}"/>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00F8C2B5-5E9C-4556-BFA1-0D41764BE01F}"/>
                </a:ext>
              </a:extLst>
            </p:cNvPr>
            <p:cNvGrpSpPr/>
            <p:nvPr/>
          </p:nvGrpSpPr>
          <p:grpSpPr>
            <a:xfrm>
              <a:off x="9506242" y="2147513"/>
              <a:ext cx="161587" cy="129685"/>
              <a:chOff x="9506242" y="2147513"/>
              <a:chExt cx="161587" cy="129685"/>
            </a:xfrm>
          </p:grpSpPr>
          <p:sp>
            <p:nvSpPr>
              <p:cNvPr id="207" name="Rectangle 206">
                <a:extLst>
                  <a:ext uri="{FF2B5EF4-FFF2-40B4-BE49-F238E27FC236}">
                    <a16:creationId xmlns:a16="http://schemas.microsoft.com/office/drawing/2014/main" id="{768FD952-8F35-4499-A14F-31439156AA25}"/>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34">
                <a:extLst>
                  <a:ext uri="{FF2B5EF4-FFF2-40B4-BE49-F238E27FC236}">
                    <a16:creationId xmlns:a16="http://schemas.microsoft.com/office/drawing/2014/main" id="{FA3E13E2-ECD7-4542-B3BB-C3E34B1FB0DD}"/>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8EBCC22A-3CDF-4AC4-8618-E88A67DF3F1A}"/>
                </a:ext>
              </a:extLst>
            </p:cNvPr>
            <p:cNvGrpSpPr/>
            <p:nvPr/>
          </p:nvGrpSpPr>
          <p:grpSpPr>
            <a:xfrm rot="5400000">
              <a:off x="11725384" y="3678175"/>
              <a:ext cx="161587" cy="129685"/>
              <a:chOff x="9506242" y="2147513"/>
              <a:chExt cx="161587" cy="129685"/>
            </a:xfrm>
          </p:grpSpPr>
          <p:sp>
            <p:nvSpPr>
              <p:cNvPr id="210" name="Rectangle 209">
                <a:extLst>
                  <a:ext uri="{FF2B5EF4-FFF2-40B4-BE49-F238E27FC236}">
                    <a16:creationId xmlns:a16="http://schemas.microsoft.com/office/drawing/2014/main" id="{63CDF73A-B45A-49B6-8E05-E244164FF9B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34">
                <a:extLst>
                  <a:ext uri="{FF2B5EF4-FFF2-40B4-BE49-F238E27FC236}">
                    <a16:creationId xmlns:a16="http://schemas.microsoft.com/office/drawing/2014/main" id="{9D3383B1-ABC6-4A80-94FF-7E97778F34C5}"/>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72257E0C-51FD-40CA-9239-F03A730342D3}"/>
                </a:ext>
              </a:extLst>
            </p:cNvPr>
            <p:cNvGrpSpPr/>
            <p:nvPr/>
          </p:nvGrpSpPr>
          <p:grpSpPr>
            <a:xfrm rot="10800000">
              <a:off x="5636229" y="4656736"/>
              <a:ext cx="161587" cy="129685"/>
              <a:chOff x="9506242" y="2147513"/>
              <a:chExt cx="161587" cy="129685"/>
            </a:xfrm>
          </p:grpSpPr>
          <p:sp>
            <p:nvSpPr>
              <p:cNvPr id="213" name="Rectangle 212">
                <a:extLst>
                  <a:ext uri="{FF2B5EF4-FFF2-40B4-BE49-F238E27FC236}">
                    <a16:creationId xmlns:a16="http://schemas.microsoft.com/office/drawing/2014/main" id="{5EB38A81-4FB3-4395-9AB1-6E2594CB4319}"/>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34">
                <a:extLst>
                  <a:ext uri="{FF2B5EF4-FFF2-40B4-BE49-F238E27FC236}">
                    <a16:creationId xmlns:a16="http://schemas.microsoft.com/office/drawing/2014/main" id="{CA706C82-BF2F-424A-AF80-A72F3577770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76698116-75F0-4F63-9914-F22D0CB5EC79}"/>
                </a:ext>
              </a:extLst>
            </p:cNvPr>
            <p:cNvGrpSpPr/>
            <p:nvPr/>
          </p:nvGrpSpPr>
          <p:grpSpPr>
            <a:xfrm rot="16200000">
              <a:off x="3234095" y="3000726"/>
              <a:ext cx="161587" cy="129685"/>
              <a:chOff x="9506242" y="2147513"/>
              <a:chExt cx="161587" cy="129685"/>
            </a:xfrm>
          </p:grpSpPr>
          <p:sp>
            <p:nvSpPr>
              <p:cNvPr id="216" name="Rectangle 215">
                <a:extLst>
                  <a:ext uri="{FF2B5EF4-FFF2-40B4-BE49-F238E27FC236}">
                    <a16:creationId xmlns:a16="http://schemas.microsoft.com/office/drawing/2014/main" id="{7E770686-5B17-4C1B-AAB5-4D2B7E980789}"/>
                  </a:ext>
                </a:extLst>
              </p:cNvPr>
              <p:cNvSpPr/>
              <p:nvPr/>
            </p:nvSpPr>
            <p:spPr bwMode="auto">
              <a:xfrm>
                <a:off x="9514535" y="2147513"/>
                <a:ext cx="153294" cy="12968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34">
                <a:extLst>
                  <a:ext uri="{FF2B5EF4-FFF2-40B4-BE49-F238E27FC236}">
                    <a16:creationId xmlns:a16="http://schemas.microsoft.com/office/drawing/2014/main" id="{303BE823-10A8-4A2E-8E86-4BAA37C85B4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21" name="Group 120" descr="government">
            <a:extLst>
              <a:ext uri="{FF2B5EF4-FFF2-40B4-BE49-F238E27FC236}">
                <a16:creationId xmlns:a16="http://schemas.microsoft.com/office/drawing/2014/main" id="{28A9A1D5-E60E-4FA3-BAAC-280B80B2F74E}"/>
              </a:ext>
            </a:extLst>
          </p:cNvPr>
          <p:cNvGrpSpPr/>
          <p:nvPr/>
        </p:nvGrpSpPr>
        <p:grpSpPr>
          <a:xfrm>
            <a:off x="4912849" y="4866593"/>
            <a:ext cx="439707" cy="448064"/>
            <a:chOff x="5845334" y="4295775"/>
            <a:chExt cx="584835" cy="595951"/>
          </a:xfrm>
        </p:grpSpPr>
        <p:sp>
          <p:nvSpPr>
            <p:cNvPr id="122" name="Freeform 5">
              <a:extLst>
                <a:ext uri="{FF2B5EF4-FFF2-40B4-BE49-F238E27FC236}">
                  <a16:creationId xmlns:a16="http://schemas.microsoft.com/office/drawing/2014/main" id="{CC2C3B08-0D42-4CD5-9A62-D58922626730}"/>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7B457348-AA0C-40C6-AA6C-A3F52D1389B5}"/>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descr="test">
            <a:extLst>
              <a:ext uri="{FF2B5EF4-FFF2-40B4-BE49-F238E27FC236}">
                <a16:creationId xmlns:a16="http://schemas.microsoft.com/office/drawing/2014/main" id="{43C8149D-41E0-4998-B788-907283CF6E17}"/>
              </a:ext>
            </a:extLst>
          </p:cNvPr>
          <p:cNvGrpSpPr/>
          <p:nvPr/>
        </p:nvGrpSpPr>
        <p:grpSpPr>
          <a:xfrm>
            <a:off x="7488163" y="4925802"/>
            <a:ext cx="388863" cy="388855"/>
            <a:chOff x="4486289" y="2163470"/>
            <a:chExt cx="406192" cy="406193"/>
          </a:xfrm>
        </p:grpSpPr>
        <p:sp>
          <p:nvSpPr>
            <p:cNvPr id="125" name="Rectangle 251">
              <a:extLst>
                <a:ext uri="{FF2B5EF4-FFF2-40B4-BE49-F238E27FC236}">
                  <a16:creationId xmlns:a16="http://schemas.microsoft.com/office/drawing/2014/main" id="{920206F6-E8DE-4C63-BEDB-B81254EC76B2}"/>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52">
              <a:extLst>
                <a:ext uri="{FF2B5EF4-FFF2-40B4-BE49-F238E27FC236}">
                  <a16:creationId xmlns:a16="http://schemas.microsoft.com/office/drawing/2014/main" id="{FD9391B9-9800-4307-9974-86D62CC074AF}"/>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53">
              <a:extLst>
                <a:ext uri="{FF2B5EF4-FFF2-40B4-BE49-F238E27FC236}">
                  <a16:creationId xmlns:a16="http://schemas.microsoft.com/office/drawing/2014/main" id="{C6563193-FE22-4231-8C43-EE62A19E160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54">
              <a:extLst>
                <a:ext uri="{FF2B5EF4-FFF2-40B4-BE49-F238E27FC236}">
                  <a16:creationId xmlns:a16="http://schemas.microsoft.com/office/drawing/2014/main" id="{A13E09B6-AFD5-46D6-BC58-37E47DC2B66D}"/>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55">
              <a:extLst>
                <a:ext uri="{FF2B5EF4-FFF2-40B4-BE49-F238E27FC236}">
                  <a16:creationId xmlns:a16="http://schemas.microsoft.com/office/drawing/2014/main" id="{842CB5E5-D9CF-422A-9C4E-B4D9CDDF9631}"/>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9" name="Rectangle 256">
              <a:extLst>
                <a:ext uri="{FF2B5EF4-FFF2-40B4-BE49-F238E27FC236}">
                  <a16:creationId xmlns:a16="http://schemas.microsoft.com/office/drawing/2014/main" id="{7036A986-00E4-41DE-A181-FDFCA7441B75}"/>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0" name="Rectangle 257">
              <a:extLst>
                <a:ext uri="{FF2B5EF4-FFF2-40B4-BE49-F238E27FC236}">
                  <a16:creationId xmlns:a16="http://schemas.microsoft.com/office/drawing/2014/main" id="{C1EF5CB6-0989-4408-8A09-1162C1AA2D4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1" name="Rectangle 258">
              <a:extLst>
                <a:ext uri="{FF2B5EF4-FFF2-40B4-BE49-F238E27FC236}">
                  <a16:creationId xmlns:a16="http://schemas.microsoft.com/office/drawing/2014/main" id="{4B90B0ED-72C9-4E5E-B5BB-F2EA43B16CE1}"/>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2" name="Rectangle 259">
              <a:extLst>
                <a:ext uri="{FF2B5EF4-FFF2-40B4-BE49-F238E27FC236}">
                  <a16:creationId xmlns:a16="http://schemas.microsoft.com/office/drawing/2014/main" id="{999AB707-B9F0-43D3-856F-873F8ADD257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3" name="Rectangle 260">
              <a:extLst>
                <a:ext uri="{FF2B5EF4-FFF2-40B4-BE49-F238E27FC236}">
                  <a16:creationId xmlns:a16="http://schemas.microsoft.com/office/drawing/2014/main" id="{D547A8A2-F493-4EDB-810E-8FA70AE42657}"/>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4" name="Rectangle 261">
              <a:extLst>
                <a:ext uri="{FF2B5EF4-FFF2-40B4-BE49-F238E27FC236}">
                  <a16:creationId xmlns:a16="http://schemas.microsoft.com/office/drawing/2014/main" id="{25BE4FD0-F845-4D39-B222-7FA58B03B09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5" name="Rectangle 262">
              <a:extLst>
                <a:ext uri="{FF2B5EF4-FFF2-40B4-BE49-F238E27FC236}">
                  <a16:creationId xmlns:a16="http://schemas.microsoft.com/office/drawing/2014/main" id="{3C33A3F0-1993-4DB4-9193-88C58E93211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Rectangle 263">
              <a:extLst>
                <a:ext uri="{FF2B5EF4-FFF2-40B4-BE49-F238E27FC236}">
                  <a16:creationId xmlns:a16="http://schemas.microsoft.com/office/drawing/2014/main" id="{37CFD5F4-2CE0-45D5-AEA8-7C3B213C752D}"/>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Rectangle 264">
              <a:extLst>
                <a:ext uri="{FF2B5EF4-FFF2-40B4-BE49-F238E27FC236}">
                  <a16:creationId xmlns:a16="http://schemas.microsoft.com/office/drawing/2014/main" id="{7254FE3F-535B-4E86-B7B3-E62002925C2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Rectangle 265">
              <a:extLst>
                <a:ext uri="{FF2B5EF4-FFF2-40B4-BE49-F238E27FC236}">
                  <a16:creationId xmlns:a16="http://schemas.microsoft.com/office/drawing/2014/main" id="{BF68D64A-A30C-4F28-8819-99AB59F4CDCB}"/>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9" name="Rectangle 266">
              <a:extLst>
                <a:ext uri="{FF2B5EF4-FFF2-40B4-BE49-F238E27FC236}">
                  <a16:creationId xmlns:a16="http://schemas.microsoft.com/office/drawing/2014/main" id="{C0094774-159F-4A74-9532-061EB43D42D1}"/>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0" name="Rectangle 267">
              <a:extLst>
                <a:ext uri="{FF2B5EF4-FFF2-40B4-BE49-F238E27FC236}">
                  <a16:creationId xmlns:a16="http://schemas.microsoft.com/office/drawing/2014/main" id="{B34442E8-A730-459B-AEB3-9E0563C40E40}"/>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1" name="Rectangle 268">
              <a:extLst>
                <a:ext uri="{FF2B5EF4-FFF2-40B4-BE49-F238E27FC236}">
                  <a16:creationId xmlns:a16="http://schemas.microsoft.com/office/drawing/2014/main" id="{EF25CBEF-2AEF-4657-BD0F-52142D94B365}"/>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2" name="Rectangle 269">
              <a:extLst>
                <a:ext uri="{FF2B5EF4-FFF2-40B4-BE49-F238E27FC236}">
                  <a16:creationId xmlns:a16="http://schemas.microsoft.com/office/drawing/2014/main" id="{66CA9F7E-D7E6-4054-8857-B37AA3639CFE}"/>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3" name="Rectangle 270">
              <a:extLst>
                <a:ext uri="{FF2B5EF4-FFF2-40B4-BE49-F238E27FC236}">
                  <a16:creationId xmlns:a16="http://schemas.microsoft.com/office/drawing/2014/main" id="{895D8D92-D90A-4403-9BDE-FCA294BD9A6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Rectangle 271">
              <a:extLst>
                <a:ext uri="{FF2B5EF4-FFF2-40B4-BE49-F238E27FC236}">
                  <a16:creationId xmlns:a16="http://schemas.microsoft.com/office/drawing/2014/main" id="{0CAB02A9-D2A1-472E-9410-7379B41FFC8E}"/>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Rectangle 272">
              <a:extLst>
                <a:ext uri="{FF2B5EF4-FFF2-40B4-BE49-F238E27FC236}">
                  <a16:creationId xmlns:a16="http://schemas.microsoft.com/office/drawing/2014/main" id="{3397D4B1-C4A8-4CB2-AE06-E7E984CB0049}"/>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Rectangle 273">
              <a:extLst>
                <a:ext uri="{FF2B5EF4-FFF2-40B4-BE49-F238E27FC236}">
                  <a16:creationId xmlns:a16="http://schemas.microsoft.com/office/drawing/2014/main" id="{7DC82791-097B-4EA0-8C89-AA17D58109B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Rectangle 274">
              <a:extLst>
                <a:ext uri="{FF2B5EF4-FFF2-40B4-BE49-F238E27FC236}">
                  <a16:creationId xmlns:a16="http://schemas.microsoft.com/office/drawing/2014/main" id="{3436080F-34F1-423E-BA11-68E6E7D3EC33}"/>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8" name="Rectangle 275">
              <a:extLst>
                <a:ext uri="{FF2B5EF4-FFF2-40B4-BE49-F238E27FC236}">
                  <a16:creationId xmlns:a16="http://schemas.microsoft.com/office/drawing/2014/main" id="{ED6225DC-493D-4D6B-B2EB-DA1706094A7E}"/>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9" name="Rectangle 276">
              <a:extLst>
                <a:ext uri="{FF2B5EF4-FFF2-40B4-BE49-F238E27FC236}">
                  <a16:creationId xmlns:a16="http://schemas.microsoft.com/office/drawing/2014/main" id="{1220598F-B6EB-40CB-A9FF-B37BC6812504}"/>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0" name="Rectangle 277">
              <a:extLst>
                <a:ext uri="{FF2B5EF4-FFF2-40B4-BE49-F238E27FC236}">
                  <a16:creationId xmlns:a16="http://schemas.microsoft.com/office/drawing/2014/main" id="{6DE189A4-1A75-4A83-9C6B-8748742963EF}"/>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1" name="Rectangle 278">
              <a:extLst>
                <a:ext uri="{FF2B5EF4-FFF2-40B4-BE49-F238E27FC236}">
                  <a16:creationId xmlns:a16="http://schemas.microsoft.com/office/drawing/2014/main" id="{6F5B5884-030D-4F18-8482-1220DAF50B0F}"/>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2" name="Rectangle 279">
              <a:extLst>
                <a:ext uri="{FF2B5EF4-FFF2-40B4-BE49-F238E27FC236}">
                  <a16:creationId xmlns:a16="http://schemas.microsoft.com/office/drawing/2014/main" id="{4FA0E3C6-C6EB-439A-A3ED-759224F113D9}"/>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3" name="Rectangle 280">
              <a:extLst>
                <a:ext uri="{FF2B5EF4-FFF2-40B4-BE49-F238E27FC236}">
                  <a16:creationId xmlns:a16="http://schemas.microsoft.com/office/drawing/2014/main" id="{0737F3C1-3F43-43DC-81D3-C8891A75032E}"/>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Rectangle 281">
              <a:extLst>
                <a:ext uri="{FF2B5EF4-FFF2-40B4-BE49-F238E27FC236}">
                  <a16:creationId xmlns:a16="http://schemas.microsoft.com/office/drawing/2014/main" id="{54E9BAE4-333D-4A2E-AA48-C8C0B4A2EE26}"/>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5" name="Group 244" descr="file, paper, sheet">
            <a:extLst>
              <a:ext uri="{FF2B5EF4-FFF2-40B4-BE49-F238E27FC236}">
                <a16:creationId xmlns:a16="http://schemas.microsoft.com/office/drawing/2014/main" id="{58D88CCA-3546-4EE9-B51A-2A268E218C69}"/>
              </a:ext>
            </a:extLst>
          </p:cNvPr>
          <p:cNvGrpSpPr/>
          <p:nvPr/>
        </p:nvGrpSpPr>
        <p:grpSpPr>
          <a:xfrm>
            <a:off x="3633451" y="2671775"/>
            <a:ext cx="337935" cy="418851"/>
            <a:chOff x="8018464" y="4649789"/>
            <a:chExt cx="225425" cy="279400"/>
          </a:xfrm>
        </p:grpSpPr>
        <p:sp>
          <p:nvSpPr>
            <p:cNvPr id="246" name="Freeform 88">
              <a:extLst>
                <a:ext uri="{FF2B5EF4-FFF2-40B4-BE49-F238E27FC236}">
                  <a16:creationId xmlns:a16="http://schemas.microsoft.com/office/drawing/2014/main" id="{B1AFCD2B-D653-430D-B872-10F3408EA0C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89">
              <a:extLst>
                <a:ext uri="{FF2B5EF4-FFF2-40B4-BE49-F238E27FC236}">
                  <a16:creationId xmlns:a16="http://schemas.microsoft.com/office/drawing/2014/main" id="{4D984206-28D7-4D78-915C-C49F7A0C6E55}"/>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Line 90">
              <a:extLst>
                <a:ext uri="{FF2B5EF4-FFF2-40B4-BE49-F238E27FC236}">
                  <a16:creationId xmlns:a16="http://schemas.microsoft.com/office/drawing/2014/main" id="{AAD5BA2E-617D-40A0-AC3C-B95AC051C8E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Line 91">
              <a:extLst>
                <a:ext uri="{FF2B5EF4-FFF2-40B4-BE49-F238E27FC236}">
                  <a16:creationId xmlns:a16="http://schemas.microsoft.com/office/drawing/2014/main" id="{AEB1EE77-DAD5-4181-B34C-E8FC6DFE972C}"/>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50" name="Group 152" descr="check, approve">
            <a:extLst>
              <a:ext uri="{FF2B5EF4-FFF2-40B4-BE49-F238E27FC236}">
                <a16:creationId xmlns:a16="http://schemas.microsoft.com/office/drawing/2014/main" id="{84862603-1069-4FED-8040-A17845C12480}"/>
              </a:ext>
            </a:extLst>
          </p:cNvPr>
          <p:cNvGrpSpPr>
            <a:grpSpLocks noChangeAspect="1"/>
          </p:cNvGrpSpPr>
          <p:nvPr/>
        </p:nvGrpSpPr>
        <p:grpSpPr bwMode="auto">
          <a:xfrm>
            <a:off x="6358428" y="2639952"/>
            <a:ext cx="477541" cy="475887"/>
            <a:chOff x="4560" y="2506"/>
            <a:chExt cx="289" cy="288"/>
          </a:xfrm>
        </p:grpSpPr>
        <p:sp>
          <p:nvSpPr>
            <p:cNvPr id="251" name="AutoShape 151">
              <a:extLst>
                <a:ext uri="{FF2B5EF4-FFF2-40B4-BE49-F238E27FC236}">
                  <a16:creationId xmlns:a16="http://schemas.microsoft.com/office/drawing/2014/main" id="{531815D6-CE3A-42CB-AA81-5503861A5BA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2" name="Oval 153">
              <a:extLst>
                <a:ext uri="{FF2B5EF4-FFF2-40B4-BE49-F238E27FC236}">
                  <a16:creationId xmlns:a16="http://schemas.microsoft.com/office/drawing/2014/main" id="{D21681C8-C570-413A-832F-22D2F5B9A47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3" name="Freeform 154">
              <a:extLst>
                <a:ext uri="{FF2B5EF4-FFF2-40B4-BE49-F238E27FC236}">
                  <a16:creationId xmlns:a16="http://schemas.microsoft.com/office/drawing/2014/main" id="{3108725D-DF49-4304-92A0-958F32DBA6CD}"/>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155">
              <a:extLst>
                <a:ext uri="{FF2B5EF4-FFF2-40B4-BE49-F238E27FC236}">
                  <a16:creationId xmlns:a16="http://schemas.microsoft.com/office/drawing/2014/main" id="{42CDCDB4-7B1B-453A-9CC8-D0136A88EFA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156">
              <a:extLst>
                <a:ext uri="{FF2B5EF4-FFF2-40B4-BE49-F238E27FC236}">
                  <a16:creationId xmlns:a16="http://schemas.microsoft.com/office/drawing/2014/main" id="{504EFF02-5237-46C3-B464-157A1723033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6" name="Freeform 157">
              <a:extLst>
                <a:ext uri="{FF2B5EF4-FFF2-40B4-BE49-F238E27FC236}">
                  <a16:creationId xmlns:a16="http://schemas.microsoft.com/office/drawing/2014/main" id="{BF998966-9ECE-403D-8842-981A266F1FF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7" name="Freeform 158">
              <a:extLst>
                <a:ext uri="{FF2B5EF4-FFF2-40B4-BE49-F238E27FC236}">
                  <a16:creationId xmlns:a16="http://schemas.microsoft.com/office/drawing/2014/main" id="{7EECD789-E34A-4DD3-8119-D375BA390022}"/>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8" name="Freeform 159">
              <a:extLst>
                <a:ext uri="{FF2B5EF4-FFF2-40B4-BE49-F238E27FC236}">
                  <a16:creationId xmlns:a16="http://schemas.microsoft.com/office/drawing/2014/main" id="{F99C1B20-8015-4C39-A813-5726E27A955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9" name="Freeform 160">
              <a:extLst>
                <a:ext uri="{FF2B5EF4-FFF2-40B4-BE49-F238E27FC236}">
                  <a16:creationId xmlns:a16="http://schemas.microsoft.com/office/drawing/2014/main" id="{E260463C-D3A2-48F5-924F-7D64CBC4252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Freeform 161">
              <a:extLst>
                <a:ext uri="{FF2B5EF4-FFF2-40B4-BE49-F238E27FC236}">
                  <a16:creationId xmlns:a16="http://schemas.microsoft.com/office/drawing/2014/main" id="{F0DBAB47-C44C-4095-9845-79B9293C764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162">
              <a:extLst>
                <a:ext uri="{FF2B5EF4-FFF2-40B4-BE49-F238E27FC236}">
                  <a16:creationId xmlns:a16="http://schemas.microsoft.com/office/drawing/2014/main" id="{1808DD80-D05C-41DB-9B0C-016D3FF91BA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2" name="Graphic 397" descr="deposit, pricing import">
            <a:extLst>
              <a:ext uri="{FF2B5EF4-FFF2-40B4-BE49-F238E27FC236}">
                <a16:creationId xmlns:a16="http://schemas.microsoft.com/office/drawing/2014/main" id="{2751FE34-1697-44D3-BBEC-7D89057CB929}"/>
              </a:ext>
            </a:extLst>
          </p:cNvPr>
          <p:cNvGrpSpPr/>
          <p:nvPr/>
        </p:nvGrpSpPr>
        <p:grpSpPr>
          <a:xfrm>
            <a:off x="9496788" y="2675766"/>
            <a:ext cx="406581" cy="406860"/>
            <a:chOff x="1698211" y="3041569"/>
            <a:chExt cx="417847" cy="418136"/>
          </a:xfrm>
        </p:grpSpPr>
        <p:sp>
          <p:nvSpPr>
            <p:cNvPr id="263" name="Freeform: Shape 262">
              <a:extLst>
                <a:ext uri="{FF2B5EF4-FFF2-40B4-BE49-F238E27FC236}">
                  <a16:creationId xmlns:a16="http://schemas.microsoft.com/office/drawing/2014/main" id="{2EDF908B-9EDF-487A-867B-459EA43857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B2230CB1-0889-44F8-AC25-CD96E862BF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9DD569A9-F297-4264-9E79-98FDBCDA4AAF}"/>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6" name="Group 265">
            <a:extLst>
              <a:ext uri="{FF2B5EF4-FFF2-40B4-BE49-F238E27FC236}">
                <a16:creationId xmlns:a16="http://schemas.microsoft.com/office/drawing/2014/main" id="{518F6C47-AFC0-4F91-A4CD-919D0846A64E}"/>
              </a:ext>
            </a:extLst>
          </p:cNvPr>
          <p:cNvGrpSpPr/>
          <p:nvPr/>
        </p:nvGrpSpPr>
        <p:grpSpPr>
          <a:xfrm>
            <a:off x="518156" y="2702608"/>
            <a:ext cx="597211" cy="418850"/>
            <a:chOff x="14373741" y="5761210"/>
            <a:chExt cx="463775" cy="325266"/>
          </a:xfrm>
        </p:grpSpPr>
        <p:sp>
          <p:nvSpPr>
            <p:cNvPr id="267" name="Rectangle 932">
              <a:extLst>
                <a:ext uri="{FF2B5EF4-FFF2-40B4-BE49-F238E27FC236}">
                  <a16:creationId xmlns:a16="http://schemas.microsoft.com/office/drawing/2014/main" id="{B98B3D9F-27B0-4997-B388-3E1A922B2711}"/>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8" name="Freeform 933">
              <a:extLst>
                <a:ext uri="{FF2B5EF4-FFF2-40B4-BE49-F238E27FC236}">
                  <a16:creationId xmlns:a16="http://schemas.microsoft.com/office/drawing/2014/main" id="{16EF580E-386C-482C-8997-624AA5BC45BD}"/>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9" name="Freeform 934">
              <a:extLst>
                <a:ext uri="{FF2B5EF4-FFF2-40B4-BE49-F238E27FC236}">
                  <a16:creationId xmlns:a16="http://schemas.microsoft.com/office/drawing/2014/main" id="{69D6F41C-53C5-494E-A5AF-4FE06F58D6A9}"/>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Rectangle 935">
              <a:extLst>
                <a:ext uri="{FF2B5EF4-FFF2-40B4-BE49-F238E27FC236}">
                  <a16:creationId xmlns:a16="http://schemas.microsoft.com/office/drawing/2014/main" id="{4BA780FD-786F-4BD0-BE0A-2FA67167017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1" name="Rectangle 936">
              <a:extLst>
                <a:ext uri="{FF2B5EF4-FFF2-40B4-BE49-F238E27FC236}">
                  <a16:creationId xmlns:a16="http://schemas.microsoft.com/office/drawing/2014/main" id="{C25C3794-27DA-40A1-8E0C-1C1B4AFDDB78}"/>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2" name="Rectangle 937">
              <a:extLst>
                <a:ext uri="{FF2B5EF4-FFF2-40B4-BE49-F238E27FC236}">
                  <a16:creationId xmlns:a16="http://schemas.microsoft.com/office/drawing/2014/main" id="{1D929B0A-9795-4BB6-BFB9-967B46DCE3EF}"/>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Oval 938">
              <a:extLst>
                <a:ext uri="{FF2B5EF4-FFF2-40B4-BE49-F238E27FC236}">
                  <a16:creationId xmlns:a16="http://schemas.microsoft.com/office/drawing/2014/main" id="{F7DD86E5-E9C2-416A-B65B-CB3A60BD64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4" name="Rectangle 939">
              <a:extLst>
                <a:ext uri="{FF2B5EF4-FFF2-40B4-BE49-F238E27FC236}">
                  <a16:creationId xmlns:a16="http://schemas.microsoft.com/office/drawing/2014/main" id="{3DBE3237-3707-462A-9286-D2CE38A35CA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Oval 940">
              <a:extLst>
                <a:ext uri="{FF2B5EF4-FFF2-40B4-BE49-F238E27FC236}">
                  <a16:creationId xmlns:a16="http://schemas.microsoft.com/office/drawing/2014/main" id="{30DE4CE4-AB53-4EBE-9F08-379929FC35E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6" name="Oval 941">
              <a:extLst>
                <a:ext uri="{FF2B5EF4-FFF2-40B4-BE49-F238E27FC236}">
                  <a16:creationId xmlns:a16="http://schemas.microsoft.com/office/drawing/2014/main" id="{72C4F27B-3244-48A2-82F7-BD84CE21A07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7" name="Oval 942">
              <a:extLst>
                <a:ext uri="{FF2B5EF4-FFF2-40B4-BE49-F238E27FC236}">
                  <a16:creationId xmlns:a16="http://schemas.microsoft.com/office/drawing/2014/main" id="{202FC081-ED7A-4D1C-AF7C-7241B05FABEC}"/>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Rectangle 943">
              <a:extLst>
                <a:ext uri="{FF2B5EF4-FFF2-40B4-BE49-F238E27FC236}">
                  <a16:creationId xmlns:a16="http://schemas.microsoft.com/office/drawing/2014/main" id="{4D44666A-49CF-423B-97E0-40BDBAF95B1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Rectangle 944" descr="component solutions">
              <a:extLst>
                <a:ext uri="{FF2B5EF4-FFF2-40B4-BE49-F238E27FC236}">
                  <a16:creationId xmlns:a16="http://schemas.microsoft.com/office/drawing/2014/main" id="{86523739-843A-463A-8C8F-6C1AA27CCA59}"/>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0" name="Freeform 945">
              <a:extLst>
                <a:ext uri="{FF2B5EF4-FFF2-40B4-BE49-F238E27FC236}">
                  <a16:creationId xmlns:a16="http://schemas.microsoft.com/office/drawing/2014/main" id="{588BB34F-58AF-4CAB-997A-CDBEF21358F2}"/>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1" name="Freeform 946">
              <a:extLst>
                <a:ext uri="{FF2B5EF4-FFF2-40B4-BE49-F238E27FC236}">
                  <a16:creationId xmlns:a16="http://schemas.microsoft.com/office/drawing/2014/main" id="{3E3BEA3A-FAD0-456A-8E67-87141A9FE51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2" name="Freeform 947">
              <a:extLst>
                <a:ext uri="{FF2B5EF4-FFF2-40B4-BE49-F238E27FC236}">
                  <a16:creationId xmlns:a16="http://schemas.microsoft.com/office/drawing/2014/main" id="{F1AD10A0-0927-4267-B810-9C0C4853D28A}"/>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160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heel(2)">
                                      <p:cBhvr>
                                        <p:cTn id="7" dur="1000"/>
                                        <p:tgtEl>
                                          <p:spTgt spid="21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 calcmode="lin" valueType="num">
                                      <p:cBhvr>
                                        <p:cTn id="10" dur="500" fill="hold"/>
                                        <p:tgtEl>
                                          <p:spTgt spid="205"/>
                                        </p:tgtEl>
                                        <p:attrNameLst>
                                          <p:attrName>ppt_w</p:attrName>
                                        </p:attrNameLst>
                                      </p:cBhvr>
                                      <p:tavLst>
                                        <p:tav tm="0">
                                          <p:val>
                                            <p:fltVal val="0"/>
                                          </p:val>
                                        </p:tav>
                                        <p:tav tm="100000">
                                          <p:val>
                                            <p:strVal val="#ppt_w"/>
                                          </p:val>
                                        </p:tav>
                                      </p:tavLst>
                                    </p:anim>
                                    <p:anim calcmode="lin" valueType="num">
                                      <p:cBhvr>
                                        <p:cTn id="11" dur="500" fill="hold"/>
                                        <p:tgtEl>
                                          <p:spTgt spid="205"/>
                                        </p:tgtEl>
                                        <p:attrNameLst>
                                          <p:attrName>ppt_h</p:attrName>
                                        </p:attrNameLst>
                                      </p:cBhvr>
                                      <p:tavLst>
                                        <p:tav tm="0">
                                          <p:val>
                                            <p:fltVal val="0"/>
                                          </p:val>
                                        </p:tav>
                                        <p:tav tm="100000">
                                          <p:val>
                                            <p:strVal val="#ppt_h"/>
                                          </p:val>
                                        </p:tav>
                                      </p:tavLst>
                                    </p:anim>
                                    <p:animEffect transition="in" filter="fade">
                                      <p:cBhvr>
                                        <p:cTn id="12" dur="500"/>
                                        <p:tgtEl>
                                          <p:spTgt spid="205"/>
                                        </p:tgtEl>
                                      </p:cBhvr>
                                    </p:animEffect>
                                  </p:childTnLst>
                                </p:cTn>
                              </p:par>
                              <p:par>
                                <p:cTn id="13" presetID="10"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animEffect transition="in" filter="fade">
                                      <p:cBhvr>
                                        <p:cTn id="15" dur="500"/>
                                        <p:tgtEl>
                                          <p:spTgt spid="26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fade">
                                      <p:cBhvr>
                                        <p:cTn id="19" dur="500"/>
                                        <p:tgtEl>
                                          <p:spTgt spid="2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fade">
                                      <p:cBhvr>
                                        <p:cTn id="23" dur="500"/>
                                        <p:tgtEl>
                                          <p:spTgt spid="25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500"/>
                                        <p:tgtEl>
                                          <p:spTgt spid="26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par>
                                <p:cTn id="32" presetID="10" presetClass="entr" presetSubtype="0" fill="hold"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FBBF-339C-4A60-AA1C-084A2D41B5C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Adopt migration execution</a:t>
            </a:r>
          </a:p>
        </p:txBody>
      </p:sp>
      <p:sp>
        <p:nvSpPr>
          <p:cNvPr id="6" name="TextBox 5">
            <a:extLst>
              <a:ext uri="{FF2B5EF4-FFF2-40B4-BE49-F238E27FC236}">
                <a16:creationId xmlns:a16="http://schemas.microsoft.com/office/drawing/2014/main" id="{6AC73A85-C51C-46C1-BC70-F516D2176AF7}"/>
              </a:ext>
            </a:extLst>
          </p:cNvPr>
          <p:cNvSpPr txBox="1"/>
          <p:nvPr/>
        </p:nvSpPr>
        <p:spPr>
          <a:xfrm>
            <a:off x="427038" y="4699321"/>
            <a:ext cx="11582400" cy="1615827"/>
          </a:xfrm>
          <a:prstGeom prst="rect">
            <a:avLst/>
          </a:prstGeom>
          <a:noFill/>
        </p:spPr>
        <p:txBody>
          <a:bodyPr wrap="square">
            <a:spAutoFit/>
          </a:bodyPr>
          <a:lstStyle/>
          <a:p>
            <a:pPr marL="400050" indent="-400050" defTabSz="914367">
              <a:spcAft>
                <a:spcPts val="600"/>
              </a:spcAft>
              <a:buSzPct val="150000"/>
              <a:buBlip>
                <a:blip r:embed="rId3"/>
              </a:buBlip>
            </a:pPr>
            <a:r>
              <a:rPr lang="en-US" sz="1600" dirty="0">
                <a:solidFill>
                  <a:srgbClr val="000000"/>
                </a:solidFill>
                <a:latin typeface="Segoe UI"/>
              </a:rPr>
              <a:t>Assess each workload and finalize architectural decisions about migration options.</a:t>
            </a:r>
          </a:p>
          <a:p>
            <a:pPr marL="400050" indent="-400050" defTabSz="914367">
              <a:spcAft>
                <a:spcPts val="600"/>
              </a:spcAft>
              <a:buSzPct val="150000"/>
              <a:buBlip>
                <a:blip r:embed="rId3"/>
              </a:buBlip>
            </a:pPr>
            <a:r>
              <a:rPr lang="en-US" sz="1600" dirty="0">
                <a:solidFill>
                  <a:srgbClr val="000000"/>
                </a:solidFill>
                <a:latin typeface="Segoe UI"/>
              </a:rPr>
              <a:t>Initiate the migration of the environment using native tools, third-party tools, and project management tools.</a:t>
            </a:r>
          </a:p>
          <a:p>
            <a:pPr marL="400050" indent="-400050" defTabSz="914367">
              <a:spcAft>
                <a:spcPts val="600"/>
              </a:spcAft>
              <a:buSzPct val="150000"/>
              <a:buBlip>
                <a:blip r:embed="rId3"/>
              </a:buBlip>
            </a:pPr>
            <a:r>
              <a:rPr lang="en-US" sz="1600" dirty="0">
                <a:solidFill>
                  <a:srgbClr val="000000"/>
                </a:solidFill>
                <a:latin typeface="Segoe UI"/>
              </a:rPr>
              <a:t>Workloads should be tested, optimized, documented, and released for ongoing operations. </a:t>
            </a:r>
          </a:p>
          <a:p>
            <a:pPr marL="400050" indent="-400050" defTabSz="914367">
              <a:spcAft>
                <a:spcPts val="600"/>
              </a:spcAft>
              <a:buSzPct val="150000"/>
              <a:buBlip>
                <a:blip r:embed="rId3"/>
              </a:buBlip>
            </a:pPr>
            <a:r>
              <a:rPr lang="en-US" sz="1600" dirty="0">
                <a:solidFill>
                  <a:srgbClr val="000000"/>
                </a:solidFill>
                <a:latin typeface="Segoe UI"/>
              </a:rPr>
              <a:t>Review the migrated workloads and hand them off to governance, operations management, and security teams for ongoing support of those workloads.</a:t>
            </a:r>
          </a:p>
        </p:txBody>
      </p:sp>
      <p:sp>
        <p:nvSpPr>
          <p:cNvPr id="51" name="TextBox 50">
            <a:extLst>
              <a:ext uri="{FF2B5EF4-FFF2-40B4-BE49-F238E27FC236}">
                <a16:creationId xmlns:a16="http://schemas.microsoft.com/office/drawing/2014/main" id="{4AE248CD-E186-497F-9452-F1005CF4B2F7}"/>
              </a:ext>
            </a:extLst>
          </p:cNvPr>
          <p:cNvSpPr txBox="1"/>
          <p:nvPr/>
        </p:nvSpPr>
        <p:spPr>
          <a:xfrm>
            <a:off x="323851" y="6199472"/>
            <a:ext cx="3811587" cy="415819"/>
          </a:xfrm>
          <a:prstGeom prst="rect">
            <a:avLst/>
          </a:prstGeom>
          <a:noFill/>
        </p:spPr>
        <p:txBody>
          <a:bodyPr wrap="square">
            <a:spAutoFit/>
          </a:bodyPr>
          <a:lstStyle/>
          <a:p>
            <a:pPr defTabSz="914367">
              <a:lnSpc>
                <a:spcPct val="150000"/>
              </a:lnSpc>
            </a:pPr>
            <a:r>
              <a:rPr lang="en-US" sz="1600" u="sng" dirty="0">
                <a:solidFill>
                  <a:schemeClr val="tx2"/>
                </a:solidFill>
                <a:latin typeface="Segoe UI "/>
                <a:cs typeface="Segoe UI Semilight" panose="020B0402040204020203" pitchFamily="34" charset="0"/>
                <a:hlinkClick r:id="rId4">
                  <a:extLst>
                    <a:ext uri="{A12FA001-AC4F-418D-AE19-62706E023703}">
                      <ahyp:hlinkClr xmlns:ahyp="http://schemas.microsoft.com/office/drawing/2018/hyperlinkcolor" val="tx"/>
                    </a:ext>
                  </a:extLst>
                </a:hlinkClick>
              </a:rPr>
              <a:t>https://aka.ms/adopt/migrate</a:t>
            </a:r>
            <a:endParaRPr lang="en-US" sz="1600" u="sng" dirty="0">
              <a:solidFill>
                <a:schemeClr val="tx2"/>
              </a:solidFill>
              <a:latin typeface="Segoe UI "/>
              <a:cs typeface="Segoe UI Semilight" panose="020B0402040204020203" pitchFamily="34" charset="0"/>
            </a:endParaRPr>
          </a:p>
        </p:txBody>
      </p:sp>
      <p:sp>
        <p:nvSpPr>
          <p:cNvPr id="4" name="Text Placeholder 7">
            <a:extLst>
              <a:ext uri="{FF2B5EF4-FFF2-40B4-BE49-F238E27FC236}">
                <a16:creationId xmlns:a16="http://schemas.microsoft.com/office/drawing/2014/main" id="{2ED74DD4-5C44-4241-A372-9AF5C1F7AE73}"/>
              </a:ext>
            </a:extLst>
          </p:cNvPr>
          <p:cNvSpPr txBox="1">
            <a:spLocks/>
          </p:cNvSpPr>
          <p:nvPr/>
        </p:nvSpPr>
        <p:spPr>
          <a:xfrm>
            <a:off x="376805" y="1199993"/>
            <a:ext cx="4287650" cy="4031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chemeClr val="tx2"/>
                </a:solidFill>
                <a:latin typeface="+mn-lt"/>
                <a:cs typeface="Segoe UI Semilight" panose="020B0402040204020203" pitchFamily="34" charset="0"/>
              </a:rPr>
              <a:t>Migrate</a:t>
            </a:r>
            <a:endParaRPr lang="en-US" sz="2000" spc="0" dirty="0">
              <a:latin typeface="+mn-lt"/>
              <a:cs typeface="Segoe UI Semilight" panose="020B0402040204020203" pitchFamily="34" charset="0"/>
            </a:endParaRPr>
          </a:p>
        </p:txBody>
      </p:sp>
      <p:grpSp>
        <p:nvGrpSpPr>
          <p:cNvPr id="225" name="Group 224">
            <a:extLst>
              <a:ext uri="{FF2B5EF4-FFF2-40B4-BE49-F238E27FC236}">
                <a16:creationId xmlns:a16="http://schemas.microsoft.com/office/drawing/2014/main" id="{855D88D1-52F0-4EC7-8CE4-F6416ECBC8A2}"/>
              </a:ext>
            </a:extLst>
          </p:cNvPr>
          <p:cNvGrpSpPr/>
          <p:nvPr/>
        </p:nvGrpSpPr>
        <p:grpSpPr>
          <a:xfrm>
            <a:off x="464964" y="1521073"/>
            <a:ext cx="11255536" cy="3058945"/>
            <a:chOff x="464964" y="1521073"/>
            <a:chExt cx="11255536" cy="3058945"/>
          </a:xfrm>
        </p:grpSpPr>
        <p:sp>
          <p:nvSpPr>
            <p:cNvPr id="63" name="Rectangle 62">
              <a:extLst>
                <a:ext uri="{FF2B5EF4-FFF2-40B4-BE49-F238E27FC236}">
                  <a16:creationId xmlns:a16="http://schemas.microsoft.com/office/drawing/2014/main" id="{0B25DB4F-3E2A-498E-8DC6-39C2A7B54C0F}"/>
                </a:ext>
              </a:extLst>
            </p:cNvPr>
            <p:cNvSpPr/>
            <p:nvPr/>
          </p:nvSpPr>
          <p:spPr bwMode="auto">
            <a:xfrm>
              <a:off x="756157" y="2317942"/>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4" name="Rectangle 63">
              <a:extLst>
                <a:ext uri="{FF2B5EF4-FFF2-40B4-BE49-F238E27FC236}">
                  <a16:creationId xmlns:a16="http://schemas.microsoft.com/office/drawing/2014/main" id="{CF23E474-6ACD-41B8-994B-EF80C57825A6}"/>
                </a:ext>
              </a:extLst>
            </p:cNvPr>
            <p:cNvSpPr/>
            <p:nvPr/>
          </p:nvSpPr>
          <p:spPr bwMode="auto">
            <a:xfrm>
              <a:off x="2279757" y="2317942"/>
              <a:ext cx="105465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5" name="Rectangle 64">
              <a:extLst>
                <a:ext uri="{FF2B5EF4-FFF2-40B4-BE49-F238E27FC236}">
                  <a16:creationId xmlns:a16="http://schemas.microsoft.com/office/drawing/2014/main" id="{F07EAC2C-782B-4350-A1E4-1BB630D60F64}"/>
                </a:ext>
              </a:extLst>
            </p:cNvPr>
            <p:cNvSpPr/>
            <p:nvPr/>
          </p:nvSpPr>
          <p:spPr bwMode="auto">
            <a:xfrm>
              <a:off x="4122010" y="2317942"/>
              <a:ext cx="102267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cxnSp>
          <p:nvCxnSpPr>
            <p:cNvPr id="72" name="Straight Connector 71">
              <a:extLst>
                <a:ext uri="{FF2B5EF4-FFF2-40B4-BE49-F238E27FC236}">
                  <a16:creationId xmlns:a16="http://schemas.microsoft.com/office/drawing/2014/main" id="{25F2F86C-0237-40C2-92E7-21DE1CE338CE}"/>
                </a:ext>
              </a:extLst>
            </p:cNvPr>
            <p:cNvCxnSpPr>
              <a:cxnSpLocks/>
            </p:cNvCxnSpPr>
            <p:nvPr/>
          </p:nvCxnSpPr>
          <p:spPr>
            <a:xfrm>
              <a:off x="1422675"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34">
              <a:extLst>
                <a:ext uri="{FF2B5EF4-FFF2-40B4-BE49-F238E27FC236}">
                  <a16:creationId xmlns:a16="http://schemas.microsoft.com/office/drawing/2014/main" id="{EF4E06D0-B78B-464D-B0E6-29484E69A7C3}"/>
                </a:ext>
              </a:extLst>
            </p:cNvPr>
            <p:cNvSpPr/>
            <p:nvPr/>
          </p:nvSpPr>
          <p:spPr bwMode="auto">
            <a:xfrm rot="8100000">
              <a:off x="1966833" y="2546722"/>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03EFCE4B-9B12-4D96-9414-1B84FAAEFC76}"/>
                </a:ext>
              </a:extLst>
            </p:cNvPr>
            <p:cNvCxnSpPr>
              <a:cxnSpLocks/>
            </p:cNvCxnSpPr>
            <p:nvPr/>
          </p:nvCxnSpPr>
          <p:spPr>
            <a:xfrm>
              <a:off x="3304370"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34">
              <a:extLst>
                <a:ext uri="{FF2B5EF4-FFF2-40B4-BE49-F238E27FC236}">
                  <a16:creationId xmlns:a16="http://schemas.microsoft.com/office/drawing/2014/main" id="{57755E29-BDF4-4992-AC15-24135DDD049A}"/>
                </a:ext>
              </a:extLst>
            </p:cNvPr>
            <p:cNvSpPr/>
            <p:nvPr/>
          </p:nvSpPr>
          <p:spPr bwMode="auto">
            <a:xfrm rot="8100000">
              <a:off x="3840412" y="2546723"/>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A5F997A9-F4E9-402E-9D0E-558D3FD8C447}"/>
                </a:ext>
              </a:extLst>
            </p:cNvPr>
            <p:cNvGrpSpPr/>
            <p:nvPr/>
          </p:nvGrpSpPr>
          <p:grpSpPr>
            <a:xfrm>
              <a:off x="1001191" y="1899090"/>
              <a:ext cx="337935" cy="418851"/>
              <a:chOff x="1001191" y="2069410"/>
              <a:chExt cx="337935" cy="418851"/>
            </a:xfrm>
          </p:grpSpPr>
          <p:sp>
            <p:nvSpPr>
              <p:cNvPr id="78" name="Freeform 88">
                <a:extLst>
                  <a:ext uri="{FF2B5EF4-FFF2-40B4-BE49-F238E27FC236}">
                    <a16:creationId xmlns:a16="http://schemas.microsoft.com/office/drawing/2014/main" id="{3E639E03-48EE-40CD-BA66-C8F1665FD399}"/>
                  </a:ext>
                </a:extLst>
              </p:cNvPr>
              <p:cNvSpPr>
                <a:spLocks/>
              </p:cNvSpPr>
              <p:nvPr/>
            </p:nvSpPr>
            <p:spPr bwMode="auto">
              <a:xfrm>
                <a:off x="1001191" y="2069410"/>
                <a:ext cx="337935" cy="418851"/>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89">
                <a:extLst>
                  <a:ext uri="{FF2B5EF4-FFF2-40B4-BE49-F238E27FC236}">
                    <a16:creationId xmlns:a16="http://schemas.microsoft.com/office/drawing/2014/main" id="{37BCF35B-D36A-4E58-B0B6-4A6649B608A6}"/>
                  </a:ext>
                </a:extLst>
              </p:cNvPr>
              <p:cNvSpPr>
                <a:spLocks/>
              </p:cNvSpPr>
              <p:nvPr/>
            </p:nvSpPr>
            <p:spPr bwMode="auto">
              <a:xfrm>
                <a:off x="1001191" y="2069410"/>
                <a:ext cx="123751" cy="123751"/>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Line 90">
                <a:extLst>
                  <a:ext uri="{FF2B5EF4-FFF2-40B4-BE49-F238E27FC236}">
                    <a16:creationId xmlns:a16="http://schemas.microsoft.com/office/drawing/2014/main" id="{E10551BE-1F64-4392-8889-DB4F181CAC12}"/>
                  </a:ext>
                </a:extLst>
              </p:cNvPr>
              <p:cNvSpPr>
                <a:spLocks noChangeShapeType="1"/>
              </p:cNvSpPr>
              <p:nvPr/>
            </p:nvSpPr>
            <p:spPr bwMode="auto">
              <a:xfrm>
                <a:off x="1089244" y="2288355"/>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Line 91">
                <a:extLst>
                  <a:ext uri="{FF2B5EF4-FFF2-40B4-BE49-F238E27FC236}">
                    <a16:creationId xmlns:a16="http://schemas.microsoft.com/office/drawing/2014/main" id="{0E551D51-2EED-423F-95F8-BCC37EC38185}"/>
                  </a:ext>
                </a:extLst>
              </p:cNvPr>
              <p:cNvSpPr>
                <a:spLocks noChangeShapeType="1"/>
              </p:cNvSpPr>
              <p:nvPr/>
            </p:nvSpPr>
            <p:spPr bwMode="auto">
              <a:xfrm>
                <a:off x="1089244" y="2369269"/>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111C2E5-45F7-4703-9EA4-DB9321C9CD2D}"/>
                </a:ext>
              </a:extLst>
            </p:cNvPr>
            <p:cNvGrpSpPr/>
            <p:nvPr/>
          </p:nvGrpSpPr>
          <p:grpSpPr>
            <a:xfrm>
              <a:off x="2578757" y="1867267"/>
              <a:ext cx="477541" cy="475887"/>
              <a:chOff x="2419431" y="2037587"/>
              <a:chExt cx="477541" cy="475887"/>
            </a:xfrm>
          </p:grpSpPr>
          <p:sp>
            <p:nvSpPr>
              <p:cNvPr id="83" name="AutoShape 151">
                <a:extLst>
                  <a:ext uri="{FF2B5EF4-FFF2-40B4-BE49-F238E27FC236}">
                    <a16:creationId xmlns:a16="http://schemas.microsoft.com/office/drawing/2014/main" id="{66A72F94-6DFB-4205-BA39-1190F65D09D7}"/>
                  </a:ext>
                </a:extLst>
              </p:cNvPr>
              <p:cNvSpPr>
                <a:spLocks noChangeAspect="1" noChangeArrowheads="1" noTextEdit="1"/>
              </p:cNvSpPr>
              <p:nvPr/>
            </p:nvSpPr>
            <p:spPr bwMode="auto">
              <a:xfrm>
                <a:off x="2419431" y="2037587"/>
                <a:ext cx="477541" cy="4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Oval 153">
                <a:extLst>
                  <a:ext uri="{FF2B5EF4-FFF2-40B4-BE49-F238E27FC236}">
                    <a16:creationId xmlns:a16="http://schemas.microsoft.com/office/drawing/2014/main" id="{D2236B28-6A4F-43E3-8FE0-653615A787BF}"/>
                  </a:ext>
                </a:extLst>
              </p:cNvPr>
              <p:cNvSpPr>
                <a:spLocks noChangeArrowheads="1"/>
              </p:cNvSpPr>
              <p:nvPr/>
            </p:nvSpPr>
            <p:spPr bwMode="auto">
              <a:xfrm>
                <a:off x="2507008" y="2121859"/>
                <a:ext cx="305692" cy="30569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154">
                <a:extLst>
                  <a:ext uri="{FF2B5EF4-FFF2-40B4-BE49-F238E27FC236}">
                    <a16:creationId xmlns:a16="http://schemas.microsoft.com/office/drawing/2014/main" id="{C56B0A39-CE7E-4FF5-9B82-6E7FDE37CC07}"/>
                  </a:ext>
                </a:extLst>
              </p:cNvPr>
              <p:cNvSpPr>
                <a:spLocks/>
              </p:cNvSpPr>
              <p:nvPr/>
            </p:nvSpPr>
            <p:spPr bwMode="auto">
              <a:xfrm>
                <a:off x="2563189" y="2201173"/>
                <a:ext cx="181763" cy="14871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155">
                <a:extLst>
                  <a:ext uri="{FF2B5EF4-FFF2-40B4-BE49-F238E27FC236}">
                    <a16:creationId xmlns:a16="http://schemas.microsoft.com/office/drawing/2014/main" id="{39EF7E61-153A-47E6-B4F2-7D5F5FDD0EFD}"/>
                  </a:ext>
                </a:extLst>
              </p:cNvPr>
              <p:cNvSpPr>
                <a:spLocks/>
              </p:cNvSpPr>
              <p:nvPr/>
            </p:nvSpPr>
            <p:spPr bwMode="auto">
              <a:xfrm>
                <a:off x="2799481" y="2288750"/>
                <a:ext cx="97491" cy="145410"/>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156">
                <a:extLst>
                  <a:ext uri="{FF2B5EF4-FFF2-40B4-BE49-F238E27FC236}">
                    <a16:creationId xmlns:a16="http://schemas.microsoft.com/office/drawing/2014/main" id="{06D38D9D-7501-4728-B7E3-F83FD99C5D9B}"/>
                  </a:ext>
                </a:extLst>
              </p:cNvPr>
              <p:cNvSpPr>
                <a:spLocks/>
              </p:cNvSpPr>
              <p:nvPr/>
            </p:nvSpPr>
            <p:spPr bwMode="auto">
              <a:xfrm>
                <a:off x="2419431" y="2116902"/>
                <a:ext cx="97491" cy="147062"/>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157">
                <a:extLst>
                  <a:ext uri="{FF2B5EF4-FFF2-40B4-BE49-F238E27FC236}">
                    <a16:creationId xmlns:a16="http://schemas.microsoft.com/office/drawing/2014/main" id="{8B9D9221-18DF-4DE5-AB47-3DC45A8E4579}"/>
                  </a:ext>
                </a:extLst>
              </p:cNvPr>
              <p:cNvSpPr>
                <a:spLocks/>
              </p:cNvSpPr>
              <p:nvPr/>
            </p:nvSpPr>
            <p:spPr bwMode="auto">
              <a:xfrm>
                <a:off x="2498746" y="2417636"/>
                <a:ext cx="147063" cy="9583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158">
                <a:extLst>
                  <a:ext uri="{FF2B5EF4-FFF2-40B4-BE49-F238E27FC236}">
                    <a16:creationId xmlns:a16="http://schemas.microsoft.com/office/drawing/2014/main" id="{F702F208-9F42-4DF5-B8C5-A64A7DC6FBF8}"/>
                  </a:ext>
                </a:extLst>
              </p:cNvPr>
              <p:cNvSpPr>
                <a:spLocks/>
              </p:cNvSpPr>
              <p:nvPr/>
            </p:nvSpPr>
            <p:spPr bwMode="auto">
              <a:xfrm>
                <a:off x="2419431" y="2288750"/>
                <a:ext cx="97491" cy="145410"/>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159">
                <a:extLst>
                  <a:ext uri="{FF2B5EF4-FFF2-40B4-BE49-F238E27FC236}">
                    <a16:creationId xmlns:a16="http://schemas.microsoft.com/office/drawing/2014/main" id="{723274D3-6501-4476-BF6D-3E7AEAA27257}"/>
                  </a:ext>
                </a:extLst>
              </p:cNvPr>
              <p:cNvSpPr>
                <a:spLocks/>
              </p:cNvSpPr>
              <p:nvPr/>
            </p:nvSpPr>
            <p:spPr bwMode="auto">
              <a:xfrm>
                <a:off x="2799481" y="2116902"/>
                <a:ext cx="97491" cy="147062"/>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160">
                <a:extLst>
                  <a:ext uri="{FF2B5EF4-FFF2-40B4-BE49-F238E27FC236}">
                    <a16:creationId xmlns:a16="http://schemas.microsoft.com/office/drawing/2014/main" id="{736C2E37-23B0-475B-B6CA-6462F709EE01}"/>
                  </a:ext>
                </a:extLst>
              </p:cNvPr>
              <p:cNvSpPr>
                <a:spLocks/>
              </p:cNvSpPr>
              <p:nvPr/>
            </p:nvSpPr>
            <p:spPr bwMode="auto">
              <a:xfrm>
                <a:off x="2670594" y="2417636"/>
                <a:ext cx="147063" cy="9583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161">
                <a:extLst>
                  <a:ext uri="{FF2B5EF4-FFF2-40B4-BE49-F238E27FC236}">
                    <a16:creationId xmlns:a16="http://schemas.microsoft.com/office/drawing/2014/main" id="{28E6918B-E823-49CD-ABDE-3EF8FD148E01}"/>
                  </a:ext>
                </a:extLst>
              </p:cNvPr>
              <p:cNvSpPr>
                <a:spLocks/>
              </p:cNvSpPr>
              <p:nvPr/>
            </p:nvSpPr>
            <p:spPr bwMode="auto">
              <a:xfrm>
                <a:off x="2670594" y="2040892"/>
                <a:ext cx="147063" cy="94186"/>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162">
                <a:extLst>
                  <a:ext uri="{FF2B5EF4-FFF2-40B4-BE49-F238E27FC236}">
                    <a16:creationId xmlns:a16="http://schemas.microsoft.com/office/drawing/2014/main" id="{C1A92231-6096-4A87-8E59-F3CC3774550B}"/>
                  </a:ext>
                </a:extLst>
              </p:cNvPr>
              <p:cNvSpPr>
                <a:spLocks/>
              </p:cNvSpPr>
              <p:nvPr/>
            </p:nvSpPr>
            <p:spPr bwMode="auto">
              <a:xfrm>
                <a:off x="2498746" y="2040892"/>
                <a:ext cx="147063" cy="94186"/>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8B5B63A-72A1-4C69-AE93-67BDE033AA16}"/>
                </a:ext>
              </a:extLst>
            </p:cNvPr>
            <p:cNvGrpSpPr/>
            <p:nvPr/>
          </p:nvGrpSpPr>
          <p:grpSpPr>
            <a:xfrm>
              <a:off x="4295928" y="1903081"/>
              <a:ext cx="406581" cy="406860"/>
              <a:chOff x="4295928" y="2073401"/>
              <a:chExt cx="406581" cy="406860"/>
            </a:xfrm>
          </p:grpSpPr>
          <p:sp>
            <p:nvSpPr>
              <p:cNvPr id="95" name="Freeform: Shape 94">
                <a:extLst>
                  <a:ext uri="{FF2B5EF4-FFF2-40B4-BE49-F238E27FC236}">
                    <a16:creationId xmlns:a16="http://schemas.microsoft.com/office/drawing/2014/main" id="{1546328B-2AAF-4ACA-B97D-39D669912815}"/>
                  </a:ext>
                </a:extLst>
              </p:cNvPr>
              <p:cNvSpPr/>
              <p:nvPr/>
            </p:nvSpPr>
            <p:spPr>
              <a:xfrm>
                <a:off x="4360938" y="2139410"/>
                <a:ext cx="279525" cy="279523"/>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CA18BEC-E783-4638-BB74-054C346B582B}"/>
                  </a:ext>
                </a:extLst>
              </p:cNvPr>
              <p:cNvSpPr/>
              <p:nvPr/>
            </p:nvSpPr>
            <p:spPr>
              <a:xfrm>
                <a:off x="4295928" y="2073682"/>
                <a:ext cx="406581" cy="406579"/>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0B0DAA1-F29D-43EC-94BA-95FD8972F56E}"/>
                  </a:ext>
                </a:extLst>
              </p:cNvPr>
              <p:cNvSpPr/>
              <p:nvPr/>
            </p:nvSpPr>
            <p:spPr>
              <a:xfrm>
                <a:off x="4431215" y="2073401"/>
                <a:ext cx="271054" cy="241406"/>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3" name="Rectangle: Rounded Corners 152">
              <a:extLst>
                <a:ext uri="{FF2B5EF4-FFF2-40B4-BE49-F238E27FC236}">
                  <a16:creationId xmlns:a16="http://schemas.microsoft.com/office/drawing/2014/main" id="{4B3C151F-62C3-4ED5-B139-0EA8F24D80E5}"/>
                </a:ext>
              </a:extLst>
            </p:cNvPr>
            <p:cNvSpPr/>
            <p:nvPr/>
          </p:nvSpPr>
          <p:spPr bwMode="auto">
            <a:xfrm>
              <a:off x="523272" y="1657239"/>
              <a:ext cx="11145455" cy="2860991"/>
            </a:xfrm>
            <a:prstGeom prst="roundRect">
              <a:avLst>
                <a:gd name="adj" fmla="val 9234"/>
              </a:avLst>
            </a:prstGeom>
            <a:noFill/>
            <a:ln w="38100" cap="rnd">
              <a:solidFill>
                <a:srgbClr val="3C3C4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6BDE62AD-5479-4424-8828-C2BF5DCF248A}"/>
                </a:ext>
              </a:extLst>
            </p:cNvPr>
            <p:cNvSpPr txBox="1"/>
            <p:nvPr/>
          </p:nvSpPr>
          <p:spPr>
            <a:xfrm>
              <a:off x="4770265" y="1521073"/>
              <a:ext cx="2651469"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rgbClr val="3C3C40"/>
                  </a:solidFill>
                  <a:latin typeface="Segoe UI Semibold"/>
                  <a:ea typeface="+mn-lt"/>
                  <a:cs typeface="Segoe UI Semibold"/>
                </a:rPr>
                <a:t>Migration waves (releases)</a:t>
              </a:r>
            </a:p>
          </p:txBody>
        </p:sp>
        <p:grpSp>
          <p:nvGrpSpPr>
            <p:cNvPr id="154" name="Group 153">
              <a:extLst>
                <a:ext uri="{FF2B5EF4-FFF2-40B4-BE49-F238E27FC236}">
                  <a16:creationId xmlns:a16="http://schemas.microsoft.com/office/drawing/2014/main" id="{513C2200-05A3-40E6-9B2C-FE449BC5C30B}"/>
                </a:ext>
              </a:extLst>
            </p:cNvPr>
            <p:cNvGrpSpPr/>
            <p:nvPr/>
          </p:nvGrpSpPr>
          <p:grpSpPr>
            <a:xfrm>
              <a:off x="9088006" y="1607748"/>
              <a:ext cx="161587" cy="129685"/>
              <a:chOff x="9506242" y="2147513"/>
              <a:chExt cx="161587" cy="129685"/>
            </a:xfrm>
          </p:grpSpPr>
          <p:sp>
            <p:nvSpPr>
              <p:cNvPr id="164" name="Rectangle 163">
                <a:extLst>
                  <a:ext uri="{FF2B5EF4-FFF2-40B4-BE49-F238E27FC236}">
                    <a16:creationId xmlns:a16="http://schemas.microsoft.com/office/drawing/2014/main" id="{C798E17A-CDA9-42B9-AD30-BB9C5DD3473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34">
                <a:extLst>
                  <a:ext uri="{FF2B5EF4-FFF2-40B4-BE49-F238E27FC236}">
                    <a16:creationId xmlns:a16="http://schemas.microsoft.com/office/drawing/2014/main" id="{1EF8D53E-7479-47D4-9A8D-9D86A1D2B557}"/>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2C8E330-FA8B-45B2-B23F-5EB95AC2CC6B}"/>
                </a:ext>
              </a:extLst>
            </p:cNvPr>
            <p:cNvGrpSpPr/>
            <p:nvPr/>
          </p:nvGrpSpPr>
          <p:grpSpPr>
            <a:xfrm rot="5400000">
              <a:off x="11574864" y="3638634"/>
              <a:ext cx="161587" cy="129685"/>
              <a:chOff x="9506242" y="2147513"/>
              <a:chExt cx="161587" cy="129685"/>
            </a:xfrm>
          </p:grpSpPr>
          <p:sp>
            <p:nvSpPr>
              <p:cNvPr id="162" name="Rectangle 161">
                <a:extLst>
                  <a:ext uri="{FF2B5EF4-FFF2-40B4-BE49-F238E27FC236}">
                    <a16:creationId xmlns:a16="http://schemas.microsoft.com/office/drawing/2014/main" id="{804F42B5-7E4D-4B77-B8E4-235A2358A78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34">
                <a:extLst>
                  <a:ext uri="{FF2B5EF4-FFF2-40B4-BE49-F238E27FC236}">
                    <a16:creationId xmlns:a16="http://schemas.microsoft.com/office/drawing/2014/main" id="{A5A51AE5-BE3C-4BAB-B570-E5E4A2F5579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1BE19FC-CE8B-4C51-95A8-5E0FF7411331}"/>
                </a:ext>
              </a:extLst>
            </p:cNvPr>
            <p:cNvGrpSpPr/>
            <p:nvPr/>
          </p:nvGrpSpPr>
          <p:grpSpPr>
            <a:xfrm rot="10800000">
              <a:off x="2848924" y="4450333"/>
              <a:ext cx="161587" cy="129685"/>
              <a:chOff x="9506242" y="2147513"/>
              <a:chExt cx="161587" cy="129685"/>
            </a:xfrm>
          </p:grpSpPr>
          <p:sp>
            <p:nvSpPr>
              <p:cNvPr id="160" name="Rectangle 159">
                <a:extLst>
                  <a:ext uri="{FF2B5EF4-FFF2-40B4-BE49-F238E27FC236}">
                    <a16:creationId xmlns:a16="http://schemas.microsoft.com/office/drawing/2014/main" id="{6FD92138-49E0-4874-A284-520EB99465F3}"/>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34">
                <a:extLst>
                  <a:ext uri="{FF2B5EF4-FFF2-40B4-BE49-F238E27FC236}">
                    <a16:creationId xmlns:a16="http://schemas.microsoft.com/office/drawing/2014/main" id="{96A0D564-E57C-4AC6-B4B5-BF0AF306015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909F6A43-158B-4C0F-BB60-9CB7EF24A8C4}"/>
                </a:ext>
              </a:extLst>
            </p:cNvPr>
            <p:cNvGrpSpPr/>
            <p:nvPr/>
          </p:nvGrpSpPr>
          <p:grpSpPr>
            <a:xfrm rot="16200000">
              <a:off x="449013" y="3621047"/>
              <a:ext cx="161587" cy="129685"/>
              <a:chOff x="9506242" y="2147513"/>
              <a:chExt cx="161587" cy="129685"/>
            </a:xfrm>
          </p:grpSpPr>
          <p:sp>
            <p:nvSpPr>
              <p:cNvPr id="158" name="Rectangle 157">
                <a:extLst>
                  <a:ext uri="{FF2B5EF4-FFF2-40B4-BE49-F238E27FC236}">
                    <a16:creationId xmlns:a16="http://schemas.microsoft.com/office/drawing/2014/main" id="{440EE433-BA19-4552-B798-096CA430720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34">
                <a:extLst>
                  <a:ext uri="{FF2B5EF4-FFF2-40B4-BE49-F238E27FC236}">
                    <a16:creationId xmlns:a16="http://schemas.microsoft.com/office/drawing/2014/main" id="{079B4F33-1B67-464A-8D68-B11F4BF7D49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70" name="TextBox 169">
              <a:extLst>
                <a:ext uri="{FF2B5EF4-FFF2-40B4-BE49-F238E27FC236}">
                  <a16:creationId xmlns:a16="http://schemas.microsoft.com/office/drawing/2014/main" id="{DD4A29AD-C7C5-48C2-8FA0-DDE29CC67083}"/>
                </a:ext>
              </a:extLst>
            </p:cNvPr>
            <p:cNvSpPr txBox="1"/>
            <p:nvPr/>
          </p:nvSpPr>
          <p:spPr>
            <a:xfrm>
              <a:off x="5387304" y="1972614"/>
              <a:ext cx="5382021" cy="738664"/>
            </a:xfrm>
            <a:prstGeom prst="rect">
              <a:avLst/>
            </a:prstGeom>
            <a:noFill/>
          </p:spPr>
          <p:txBody>
            <a:bodyPr wrap="square">
              <a:spAutoFit/>
            </a:bodyPr>
            <a:lstStyle/>
            <a:p>
              <a:r>
                <a:rPr lang="en-US" sz="1400" dirty="0">
                  <a:solidFill>
                    <a:srgbClr val="3C3C40"/>
                  </a:solidFill>
                  <a:latin typeface="Segoe UI"/>
                </a:rPr>
                <a:t>Plan, Ready, and Adopt establish repeatable processes for iterative change management and digital transformation. Those processes establish waves of workload migrations (releases in agile terms).</a:t>
              </a:r>
              <a:endParaRPr lang="en-US" sz="1400" dirty="0">
                <a:solidFill>
                  <a:srgbClr val="3C3C40"/>
                </a:solidFill>
              </a:endParaRPr>
            </a:p>
          </p:txBody>
        </p:sp>
        <p:sp>
          <p:nvSpPr>
            <p:cNvPr id="173" name="Rectangle: Rounded Corners 172">
              <a:extLst>
                <a:ext uri="{FF2B5EF4-FFF2-40B4-BE49-F238E27FC236}">
                  <a16:creationId xmlns:a16="http://schemas.microsoft.com/office/drawing/2014/main" id="{738752AB-95EE-4A0E-91A8-0256006C2977}"/>
                </a:ext>
              </a:extLst>
            </p:cNvPr>
            <p:cNvSpPr/>
            <p:nvPr/>
          </p:nvSpPr>
          <p:spPr bwMode="auto">
            <a:xfrm>
              <a:off x="711199" y="2984117"/>
              <a:ext cx="10763251" cy="1350611"/>
            </a:xfrm>
            <a:prstGeom prst="roundRect">
              <a:avLst>
                <a:gd name="adj" fmla="val 9234"/>
              </a:avLst>
            </a:prstGeom>
            <a:noFill/>
            <a:ln w="2540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68FD648C-EF88-48F3-9D00-052B89850766}"/>
                </a:ext>
              </a:extLst>
            </p:cNvPr>
            <p:cNvSpPr txBox="1"/>
            <p:nvPr/>
          </p:nvSpPr>
          <p:spPr>
            <a:xfrm>
              <a:off x="4719745" y="2855975"/>
              <a:ext cx="2752522"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chemeClr val="tx2"/>
                  </a:solidFill>
                  <a:latin typeface="Segoe UI Semibold"/>
                  <a:ea typeface="+mn-lt"/>
                  <a:cs typeface="Segoe UI Semibold"/>
                </a:rPr>
                <a:t>Migration effort (iterations)</a:t>
              </a:r>
            </a:p>
          </p:txBody>
        </p:sp>
        <p:grpSp>
          <p:nvGrpSpPr>
            <p:cNvPr id="174" name="Group 173">
              <a:extLst>
                <a:ext uri="{FF2B5EF4-FFF2-40B4-BE49-F238E27FC236}">
                  <a16:creationId xmlns:a16="http://schemas.microsoft.com/office/drawing/2014/main" id="{91502D45-76DB-4441-8EB0-C5524AE07A09}"/>
                </a:ext>
              </a:extLst>
            </p:cNvPr>
            <p:cNvGrpSpPr/>
            <p:nvPr/>
          </p:nvGrpSpPr>
          <p:grpSpPr>
            <a:xfrm rot="5400000">
              <a:off x="11375014" y="3640286"/>
              <a:ext cx="161587" cy="129685"/>
              <a:chOff x="9506242" y="2147513"/>
              <a:chExt cx="161587" cy="129685"/>
            </a:xfrm>
          </p:grpSpPr>
          <p:sp>
            <p:nvSpPr>
              <p:cNvPr id="175" name="Rectangle 174">
                <a:extLst>
                  <a:ext uri="{FF2B5EF4-FFF2-40B4-BE49-F238E27FC236}">
                    <a16:creationId xmlns:a16="http://schemas.microsoft.com/office/drawing/2014/main" id="{85745D7F-69FA-446D-A4AE-6FA05C606A3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34">
                <a:extLst>
                  <a:ext uri="{FF2B5EF4-FFF2-40B4-BE49-F238E27FC236}">
                    <a16:creationId xmlns:a16="http://schemas.microsoft.com/office/drawing/2014/main" id="{4ADE9482-1552-4A17-88F2-F12256737E0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3F99746-B38D-4A6F-B47B-830E1F9EBAD1}"/>
                </a:ext>
              </a:extLst>
            </p:cNvPr>
            <p:cNvGrpSpPr/>
            <p:nvPr/>
          </p:nvGrpSpPr>
          <p:grpSpPr>
            <a:xfrm rot="16200000">
              <a:off x="637164" y="3616455"/>
              <a:ext cx="161587" cy="129685"/>
              <a:chOff x="9506242" y="2147513"/>
              <a:chExt cx="161587" cy="129685"/>
            </a:xfrm>
          </p:grpSpPr>
          <p:sp>
            <p:nvSpPr>
              <p:cNvPr id="178" name="Rectangle 177">
                <a:extLst>
                  <a:ext uri="{FF2B5EF4-FFF2-40B4-BE49-F238E27FC236}">
                    <a16:creationId xmlns:a16="http://schemas.microsoft.com/office/drawing/2014/main" id="{FC655964-BBB6-4A51-A9A1-CA6200FC7A07}"/>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34">
                <a:extLst>
                  <a:ext uri="{FF2B5EF4-FFF2-40B4-BE49-F238E27FC236}">
                    <a16:creationId xmlns:a16="http://schemas.microsoft.com/office/drawing/2014/main" id="{B868BF35-B3BF-49DB-ADF0-CCCDACEB332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4DB2AEF-69A9-4D83-8D35-4A25DA79FD57}"/>
                </a:ext>
              </a:extLst>
            </p:cNvPr>
            <p:cNvGrpSpPr/>
            <p:nvPr/>
          </p:nvGrpSpPr>
          <p:grpSpPr>
            <a:xfrm>
              <a:off x="9085191" y="2932661"/>
              <a:ext cx="161587" cy="129685"/>
              <a:chOff x="9506242" y="2147513"/>
              <a:chExt cx="161587" cy="129685"/>
            </a:xfrm>
          </p:grpSpPr>
          <p:sp>
            <p:nvSpPr>
              <p:cNvPr id="181" name="Rectangle 180">
                <a:extLst>
                  <a:ext uri="{FF2B5EF4-FFF2-40B4-BE49-F238E27FC236}">
                    <a16:creationId xmlns:a16="http://schemas.microsoft.com/office/drawing/2014/main" id="{F097EC6B-4FCC-4228-8C2A-2AB48DC9050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34">
                <a:extLst>
                  <a:ext uri="{FF2B5EF4-FFF2-40B4-BE49-F238E27FC236}">
                    <a16:creationId xmlns:a16="http://schemas.microsoft.com/office/drawing/2014/main" id="{48A01DBE-3976-4F70-BD1F-4883FEBB1C9A}"/>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3" name="Group 182">
              <a:extLst>
                <a:ext uri="{FF2B5EF4-FFF2-40B4-BE49-F238E27FC236}">
                  <a16:creationId xmlns:a16="http://schemas.microsoft.com/office/drawing/2014/main" id="{C340FB1D-44A4-452D-AAB9-DBD28CD4A636}"/>
                </a:ext>
              </a:extLst>
            </p:cNvPr>
            <p:cNvGrpSpPr/>
            <p:nvPr/>
          </p:nvGrpSpPr>
          <p:grpSpPr>
            <a:xfrm rot="10800000">
              <a:off x="2848925" y="4248002"/>
              <a:ext cx="161587" cy="129685"/>
              <a:chOff x="9506242" y="2147513"/>
              <a:chExt cx="161587" cy="129685"/>
            </a:xfrm>
          </p:grpSpPr>
          <p:sp>
            <p:nvSpPr>
              <p:cNvPr id="184" name="Rectangle 183">
                <a:extLst>
                  <a:ext uri="{FF2B5EF4-FFF2-40B4-BE49-F238E27FC236}">
                    <a16:creationId xmlns:a16="http://schemas.microsoft.com/office/drawing/2014/main" id="{D80A33E3-917C-4EC1-B920-1D35BC1C77BF}"/>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34">
                <a:extLst>
                  <a:ext uri="{FF2B5EF4-FFF2-40B4-BE49-F238E27FC236}">
                    <a16:creationId xmlns:a16="http://schemas.microsoft.com/office/drawing/2014/main" id="{B3B0A572-5814-4C0B-9CF7-5800053335B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86" name="Rectangle 185">
              <a:extLst>
                <a:ext uri="{FF2B5EF4-FFF2-40B4-BE49-F238E27FC236}">
                  <a16:creationId xmlns:a16="http://schemas.microsoft.com/office/drawing/2014/main" id="{4EC2846B-5901-4D3A-BF2C-D376CCF288B5}"/>
                </a:ext>
              </a:extLst>
            </p:cNvPr>
            <p:cNvSpPr/>
            <p:nvPr/>
          </p:nvSpPr>
          <p:spPr bwMode="auto">
            <a:xfrm>
              <a:off x="182184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Assess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Assess each batch of workloads to evaluate cost, architecture, and deployment tooling.</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7" name="Rectangle 186">
              <a:extLst>
                <a:ext uri="{FF2B5EF4-FFF2-40B4-BE49-F238E27FC236}">
                  <a16:creationId xmlns:a16="http://schemas.microsoft.com/office/drawing/2014/main" id="{ECAF33CE-A7B4-4B9E-8784-DE34DBDB8F55}"/>
                </a:ext>
              </a:extLst>
            </p:cNvPr>
            <p:cNvSpPr/>
            <p:nvPr/>
          </p:nvSpPr>
          <p:spPr bwMode="auto">
            <a:xfrm>
              <a:off x="537398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Deploy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Replicate functionality in the cloud using IaaS, PaaS, cloud-native, or other modernization solutions.</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8" name="Rectangle 187">
              <a:extLst>
                <a:ext uri="{FF2B5EF4-FFF2-40B4-BE49-F238E27FC236}">
                  <a16:creationId xmlns:a16="http://schemas.microsoft.com/office/drawing/2014/main" id="{954674A9-C158-4B19-8812-5F0C74BF230E}"/>
                </a:ext>
              </a:extLst>
            </p:cNvPr>
            <p:cNvSpPr/>
            <p:nvPr/>
          </p:nvSpPr>
          <p:spPr bwMode="auto">
            <a:xfrm>
              <a:off x="892612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Release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Test, optimize, document, and review. Release by handing off for governance, management, and security.</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grpSp>
          <p:nvGrpSpPr>
            <p:cNvPr id="205" name="Group 204">
              <a:extLst>
                <a:ext uri="{FF2B5EF4-FFF2-40B4-BE49-F238E27FC236}">
                  <a16:creationId xmlns:a16="http://schemas.microsoft.com/office/drawing/2014/main" id="{E817547B-7154-41AE-BA50-AEF297B45761}"/>
                </a:ext>
              </a:extLst>
            </p:cNvPr>
            <p:cNvGrpSpPr/>
            <p:nvPr/>
          </p:nvGrpSpPr>
          <p:grpSpPr>
            <a:xfrm>
              <a:off x="4654385" y="3363647"/>
              <a:ext cx="634506" cy="544507"/>
              <a:chOff x="7048214" y="7444598"/>
              <a:chExt cx="328079" cy="281544"/>
            </a:xfrm>
          </p:grpSpPr>
          <p:sp>
            <p:nvSpPr>
              <p:cNvPr id="196" name="Freeform 198">
                <a:extLst>
                  <a:ext uri="{FF2B5EF4-FFF2-40B4-BE49-F238E27FC236}">
                    <a16:creationId xmlns:a16="http://schemas.microsoft.com/office/drawing/2014/main" id="{1C68142B-DBA5-4EF2-BA93-FAC56C5BF529}"/>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97" name="Freeform 199">
                <a:extLst>
                  <a:ext uri="{FF2B5EF4-FFF2-40B4-BE49-F238E27FC236}">
                    <a16:creationId xmlns:a16="http://schemas.microsoft.com/office/drawing/2014/main" id="{B352BE56-B157-426A-982C-E0CBD4847F8D}"/>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F3360C67-B858-4361-9E97-73A6E7DF3076}"/>
                </a:ext>
              </a:extLst>
            </p:cNvPr>
            <p:cNvGrpSpPr/>
            <p:nvPr/>
          </p:nvGrpSpPr>
          <p:grpSpPr>
            <a:xfrm>
              <a:off x="1132398" y="3307454"/>
              <a:ext cx="580554" cy="656892"/>
              <a:chOff x="2121948" y="7941209"/>
              <a:chExt cx="580554" cy="656892"/>
            </a:xfrm>
          </p:grpSpPr>
          <p:pic>
            <p:nvPicPr>
              <p:cNvPr id="190" name="Graphic 189" descr="Calculator">
                <a:extLst>
                  <a:ext uri="{FF2B5EF4-FFF2-40B4-BE49-F238E27FC236}">
                    <a16:creationId xmlns:a16="http://schemas.microsoft.com/office/drawing/2014/main" id="{A542C4EB-3FE4-4DA6-87DC-D3E46F6D7EA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21948" y="7941209"/>
                <a:ext cx="505554" cy="505554"/>
              </a:xfrm>
              <a:prstGeom prst="rect">
                <a:avLst/>
              </a:prstGeom>
            </p:spPr>
          </p:pic>
          <p:sp>
            <p:nvSpPr>
              <p:cNvPr id="215" name="Oval 214">
                <a:extLst>
                  <a:ext uri="{FF2B5EF4-FFF2-40B4-BE49-F238E27FC236}">
                    <a16:creationId xmlns:a16="http://schemas.microsoft.com/office/drawing/2014/main" id="{C795AD46-870F-41A9-B952-266A2D6BD18F}"/>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0F945B72-4172-45ED-828A-BEC5ED0AEFC1}"/>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735043A8-D282-4B34-993C-041E21510632}"/>
                </a:ext>
              </a:extLst>
            </p:cNvPr>
            <p:cNvGrpSpPr/>
            <p:nvPr/>
          </p:nvGrpSpPr>
          <p:grpSpPr>
            <a:xfrm>
              <a:off x="8230323" y="3241182"/>
              <a:ext cx="745181" cy="789436"/>
              <a:chOff x="8230323" y="3241182"/>
              <a:chExt cx="745181" cy="789436"/>
            </a:xfrm>
          </p:grpSpPr>
          <p:pic>
            <p:nvPicPr>
              <p:cNvPr id="204" name="Graphic 203" descr="World">
                <a:extLst>
                  <a:ext uri="{FF2B5EF4-FFF2-40B4-BE49-F238E27FC236}">
                    <a16:creationId xmlns:a16="http://schemas.microsoft.com/office/drawing/2014/main" id="{CF946F1F-540D-4BF6-BD06-FC7A9F7B1FE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57376" y="3241182"/>
                <a:ext cx="618128" cy="618128"/>
              </a:xfrm>
              <a:prstGeom prst="rect">
                <a:avLst/>
              </a:prstGeom>
            </p:spPr>
          </p:pic>
          <p:sp>
            <p:nvSpPr>
              <p:cNvPr id="222" name="Rectangle 221">
                <a:extLst>
                  <a:ext uri="{FF2B5EF4-FFF2-40B4-BE49-F238E27FC236}">
                    <a16:creationId xmlns:a16="http://schemas.microsoft.com/office/drawing/2014/main" id="{E3681461-B18F-4006-9853-2890D7CB5A71}"/>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7" name="Graphic 206" descr="Monitor">
                <a:extLst>
                  <a:ext uri="{FF2B5EF4-FFF2-40B4-BE49-F238E27FC236}">
                    <a16:creationId xmlns:a16="http://schemas.microsoft.com/office/drawing/2014/main" id="{495AE1AC-D788-484C-B321-55311E49629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30323" y="3494980"/>
                <a:ext cx="535638" cy="535638"/>
              </a:xfrm>
              <a:prstGeom prst="rect">
                <a:avLst/>
              </a:prstGeom>
            </p:spPr>
          </p:pic>
        </p:grpSp>
      </p:grpSp>
    </p:spTree>
    <p:extLst>
      <p:ext uri="{BB962C8B-B14F-4D97-AF65-F5344CB8AC3E}">
        <p14:creationId xmlns:p14="http://schemas.microsoft.com/office/powerpoint/2010/main" val="307813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27B94B-6E68-4884-82CD-8142C47E3830}"/>
              </a:ext>
            </a:extLst>
          </p:cNvPr>
          <p:cNvSpPr/>
          <p:nvPr/>
        </p:nvSpPr>
        <p:spPr bwMode="auto">
          <a:xfrm>
            <a:off x="425450" y="4375150"/>
            <a:ext cx="11341100" cy="2173227"/>
          </a:xfrm>
          <a:prstGeom prst="rect">
            <a:avLst/>
          </a:prstGeom>
          <a:no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83659" y="5934293"/>
            <a:ext cx="1275453" cy="51402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138921" y="6091031"/>
            <a:ext cx="995980" cy="200551"/>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14710" y="5990258"/>
            <a:ext cx="704450" cy="40209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80493" y="5952440"/>
            <a:ext cx="1312456" cy="4777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0985" y="5993624"/>
            <a:ext cx="622865" cy="395364"/>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472758" y="6041089"/>
            <a:ext cx="1111866" cy="3004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95502" y="5366393"/>
            <a:ext cx="799868" cy="295335"/>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8433" y="4840162"/>
            <a:ext cx="1484649" cy="1846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13661" y="5348615"/>
            <a:ext cx="1065511" cy="3308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98969" y="6031226"/>
            <a:ext cx="1001715" cy="3201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9910" y="5337781"/>
            <a:ext cx="991467" cy="3525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82171" y="4785236"/>
            <a:ext cx="1168516" cy="294467"/>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33833" y="4836066"/>
            <a:ext cx="1065511" cy="192807"/>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60909" y="5431562"/>
            <a:ext cx="1218212" cy="1649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149776" y="4772388"/>
            <a:ext cx="1228811" cy="3201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726425" y="4224584"/>
            <a:ext cx="3103117" cy="301219"/>
          </a:xfrm>
          <a:prstGeom prst="rect">
            <a:avLst/>
          </a:prstGeom>
          <a:solidFill>
            <a:schemeClr val="bg1"/>
          </a:solidFill>
          <a:ln w="15875" cap="sq">
            <a:noFill/>
            <a:miter lim="800000"/>
          </a:ln>
        </p:spPr>
        <p:txBody>
          <a:bodyPr wrap="square" lIns="89628" tIns="0" rIns="89628" bIns="0" rtlCol="0" anchor="ctr" anchorCtr="0">
            <a:noAutofit/>
          </a:bodyPr>
          <a:lstStyle/>
          <a:p>
            <a:pPr defTabSz="914203">
              <a:lnSpc>
                <a:spcPct val="90000"/>
              </a:lnSpc>
              <a:spcAft>
                <a:spcPts val="588"/>
              </a:spcAft>
              <a:defRPr/>
            </a:pPr>
            <a:r>
              <a:rPr lang="en-US" spc="-20" dirty="0">
                <a:ln w="3175">
                  <a:noFill/>
                </a:ln>
                <a:solidFill>
                  <a:srgbClr val="3C3C40"/>
                </a:solidFill>
                <a:latin typeface="Segoe" panose="020B0502040504020203" pitchFamily="34" charset="0"/>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913712" y="5440660"/>
            <a:ext cx="547250" cy="1468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E54834A-522E-4915-A13E-147834CD97F3}"/>
              </a:ext>
            </a:extLst>
          </p:cNvPr>
          <p:cNvSpPr txBox="1"/>
          <p:nvPr/>
        </p:nvSpPr>
        <p:spPr>
          <a:xfrm>
            <a:off x="1843904" y="1462337"/>
            <a:ext cx="2601534"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Assess workloads</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4971638" y="1462337"/>
            <a:ext cx="2803462"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Deploy workloads</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8528470" y="1462337"/>
            <a:ext cx="2705586"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Release workloads</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581777"/>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1C7931-E13B-468A-BC69-38CE354DA0BD}"/>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7" name="Rectangle 46">
            <a:extLst>
              <a:ext uri="{FF2B5EF4-FFF2-40B4-BE49-F238E27FC236}">
                <a16:creationId xmlns:a16="http://schemas.microsoft.com/office/drawing/2014/main" id="{BA75D7F8-CCFF-4E83-91A6-BDEF65F0CBF4}"/>
              </a:ext>
            </a:extLst>
          </p:cNvPr>
          <p:cNvSpPr/>
          <p:nvPr/>
        </p:nvSpPr>
        <p:spPr bwMode="auto">
          <a:xfrm>
            <a:off x="1049917" y="2266951"/>
            <a:ext cx="1009216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Migrate</a:t>
            </a:r>
          </a:p>
        </p:txBody>
      </p:sp>
      <p:sp>
        <p:nvSpPr>
          <p:cNvPr id="48" name="Rectangle 47">
            <a:extLst>
              <a:ext uri="{FF2B5EF4-FFF2-40B4-BE49-F238E27FC236}">
                <a16:creationId xmlns:a16="http://schemas.microsoft.com/office/drawing/2014/main" id="{2E344777-8A1F-41BA-8305-1183324AFDAA}"/>
              </a:ext>
            </a:extLst>
          </p:cNvPr>
          <p:cNvSpPr/>
          <p:nvPr/>
        </p:nvSpPr>
        <p:spPr bwMode="auto">
          <a:xfrm>
            <a:off x="104991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Data Migration Assistant (DMA)</a:t>
            </a:r>
          </a:p>
        </p:txBody>
      </p:sp>
      <p:sp>
        <p:nvSpPr>
          <p:cNvPr id="53" name="Rectangle 52">
            <a:extLst>
              <a:ext uri="{FF2B5EF4-FFF2-40B4-BE49-F238E27FC236}">
                <a16:creationId xmlns:a16="http://schemas.microsoft.com/office/drawing/2014/main" id="{B97E9445-68CE-415C-9EC1-2987C80AC8C3}"/>
              </a:ext>
            </a:extLst>
          </p:cNvPr>
          <p:cNvSpPr/>
          <p:nvPr/>
        </p:nvSpPr>
        <p:spPr bwMode="auto">
          <a:xfrm>
            <a:off x="104991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SQL Server Migration Assistant (SSMA)</a:t>
            </a:r>
          </a:p>
        </p:txBody>
      </p:sp>
      <p:sp>
        <p:nvSpPr>
          <p:cNvPr id="54" name="Rectangle 53">
            <a:extLst>
              <a:ext uri="{FF2B5EF4-FFF2-40B4-BE49-F238E27FC236}">
                <a16:creationId xmlns:a16="http://schemas.microsoft.com/office/drawing/2014/main" id="{1FB3E317-BD42-48ED-9F1E-EFDF5216C361}"/>
              </a:ext>
            </a:extLst>
          </p:cNvPr>
          <p:cNvSpPr/>
          <p:nvPr/>
        </p:nvSpPr>
        <p:spPr bwMode="auto">
          <a:xfrm>
            <a:off x="4442102"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Database Migration Service</a:t>
            </a:r>
          </a:p>
        </p:txBody>
      </p:sp>
      <p:sp>
        <p:nvSpPr>
          <p:cNvPr id="55" name="Rectangle 54">
            <a:extLst>
              <a:ext uri="{FF2B5EF4-FFF2-40B4-BE49-F238E27FC236}">
                <a16:creationId xmlns:a16="http://schemas.microsoft.com/office/drawing/2014/main" id="{F7909C28-61A0-400B-9E37-00D7A703DC2C}"/>
              </a:ext>
            </a:extLst>
          </p:cNvPr>
          <p:cNvSpPr/>
          <p:nvPr/>
        </p:nvSpPr>
        <p:spPr bwMode="auto">
          <a:xfrm>
            <a:off x="4442102"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 Box</a:t>
            </a:r>
          </a:p>
        </p:txBody>
      </p:sp>
      <p:sp>
        <p:nvSpPr>
          <p:cNvPr id="16" name="Rectangle 15">
            <a:extLst>
              <a:ext uri="{FF2B5EF4-FFF2-40B4-BE49-F238E27FC236}">
                <a16:creationId xmlns:a16="http://schemas.microsoft.com/office/drawing/2014/main" id="{778AA809-C3AC-42F8-A624-8E2E47AACC99}"/>
              </a:ext>
            </a:extLst>
          </p:cNvPr>
          <p:cNvSpPr/>
          <p:nvPr/>
        </p:nvSpPr>
        <p:spPr bwMode="auto">
          <a:xfrm>
            <a:off x="783428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Cost Management</a:t>
            </a:r>
          </a:p>
        </p:txBody>
      </p:sp>
      <p:sp>
        <p:nvSpPr>
          <p:cNvPr id="58" name="Rectangle 57">
            <a:extLst>
              <a:ext uri="{FF2B5EF4-FFF2-40B4-BE49-F238E27FC236}">
                <a16:creationId xmlns:a16="http://schemas.microsoft.com/office/drawing/2014/main" id="{BEEFA571-EBF1-4C23-9DA9-711A965F00B2}"/>
              </a:ext>
            </a:extLst>
          </p:cNvPr>
          <p:cNvSpPr/>
          <p:nvPr/>
        </p:nvSpPr>
        <p:spPr bwMode="auto">
          <a:xfrm>
            <a:off x="783428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Advisor</a:t>
            </a:r>
          </a:p>
        </p:txBody>
      </p:sp>
      <p:sp>
        <p:nvSpPr>
          <p:cNvPr id="61" name="Rectangle 60">
            <a:extLst>
              <a:ext uri="{FF2B5EF4-FFF2-40B4-BE49-F238E27FC236}">
                <a16:creationId xmlns:a16="http://schemas.microsoft.com/office/drawing/2014/main" id="{70446F46-5082-47C5-B3F0-DF92203FC0B2}"/>
              </a:ext>
            </a:extLst>
          </p:cNvPr>
          <p:cNvSpPr/>
          <p:nvPr/>
        </p:nvSpPr>
        <p:spPr bwMode="auto">
          <a:xfrm>
            <a:off x="7834287" y="3404154"/>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Monitor</a:t>
            </a:r>
          </a:p>
        </p:txBody>
      </p:sp>
      <p:sp>
        <p:nvSpPr>
          <p:cNvPr id="63" name="Rectangle 62">
            <a:extLst>
              <a:ext uri="{FF2B5EF4-FFF2-40B4-BE49-F238E27FC236}">
                <a16:creationId xmlns:a16="http://schemas.microsoft.com/office/drawing/2014/main" id="{DD91CB30-F54E-4875-86A5-9EF3952ED6E9}"/>
              </a:ext>
            </a:extLst>
          </p:cNvPr>
          <p:cNvSpPr/>
          <p:nvPr/>
        </p:nvSpPr>
        <p:spPr bwMode="auto">
          <a:xfrm>
            <a:off x="7834287" y="3783221"/>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Security Center</a:t>
            </a:r>
          </a:p>
        </p:txBody>
      </p:sp>
      <p:grpSp>
        <p:nvGrpSpPr>
          <p:cNvPr id="112" name="Group 111">
            <a:extLst>
              <a:ext uri="{FF2B5EF4-FFF2-40B4-BE49-F238E27FC236}">
                <a16:creationId xmlns:a16="http://schemas.microsoft.com/office/drawing/2014/main" id="{48060488-244C-4D00-B9D2-0E1CBF4B40E6}"/>
              </a:ext>
            </a:extLst>
          </p:cNvPr>
          <p:cNvGrpSpPr/>
          <p:nvPr/>
        </p:nvGrpSpPr>
        <p:grpSpPr>
          <a:xfrm>
            <a:off x="4654385" y="1482215"/>
            <a:ext cx="634506" cy="544507"/>
            <a:chOff x="7048214" y="7444598"/>
            <a:chExt cx="328079" cy="281544"/>
          </a:xfrm>
        </p:grpSpPr>
        <p:sp>
          <p:nvSpPr>
            <p:cNvPr id="129" name="Freeform 198">
              <a:extLst>
                <a:ext uri="{FF2B5EF4-FFF2-40B4-BE49-F238E27FC236}">
                  <a16:creationId xmlns:a16="http://schemas.microsoft.com/office/drawing/2014/main" id="{E613584B-EB4D-4E91-8137-2B656C8AA6D8}"/>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0" name="Freeform 199">
              <a:extLst>
                <a:ext uri="{FF2B5EF4-FFF2-40B4-BE49-F238E27FC236}">
                  <a16:creationId xmlns:a16="http://schemas.microsoft.com/office/drawing/2014/main" id="{22168F8C-7F8B-4547-9286-2452C6BA8099}"/>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B152A050-1E82-433F-B975-1C7E250427BD}"/>
              </a:ext>
            </a:extLst>
          </p:cNvPr>
          <p:cNvGrpSpPr/>
          <p:nvPr/>
        </p:nvGrpSpPr>
        <p:grpSpPr>
          <a:xfrm>
            <a:off x="1324757" y="1426022"/>
            <a:ext cx="580554" cy="656892"/>
            <a:chOff x="2121948" y="7941209"/>
            <a:chExt cx="580554" cy="656892"/>
          </a:xfrm>
        </p:grpSpPr>
        <p:pic>
          <p:nvPicPr>
            <p:cNvPr id="124" name="Graphic 123" descr="Calculator">
              <a:extLst>
                <a:ext uri="{FF2B5EF4-FFF2-40B4-BE49-F238E27FC236}">
                  <a16:creationId xmlns:a16="http://schemas.microsoft.com/office/drawing/2014/main" id="{CA78D732-EC6E-4764-BA37-14B6A430E3E2}"/>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121948" y="7941209"/>
              <a:ext cx="505554" cy="505554"/>
            </a:xfrm>
            <a:prstGeom prst="rect">
              <a:avLst/>
            </a:prstGeom>
          </p:spPr>
        </p:pic>
        <p:sp>
          <p:nvSpPr>
            <p:cNvPr id="126" name="Oval 125">
              <a:extLst>
                <a:ext uri="{FF2B5EF4-FFF2-40B4-BE49-F238E27FC236}">
                  <a16:creationId xmlns:a16="http://schemas.microsoft.com/office/drawing/2014/main" id="{76B27D7D-31C5-469F-BD00-B6EC2F786ECD}"/>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22923679-B6C9-4B31-A143-70F0EB27E330}"/>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C47702A-449E-4D1A-A5A0-62C05B344C7D}"/>
              </a:ext>
            </a:extLst>
          </p:cNvPr>
          <p:cNvGrpSpPr/>
          <p:nvPr/>
        </p:nvGrpSpPr>
        <p:grpSpPr>
          <a:xfrm>
            <a:off x="8092353" y="1359750"/>
            <a:ext cx="745181" cy="789436"/>
            <a:chOff x="8230323" y="3241182"/>
            <a:chExt cx="745181" cy="789436"/>
          </a:xfrm>
        </p:grpSpPr>
        <p:pic>
          <p:nvPicPr>
            <p:cNvPr id="115" name="Graphic 114" descr="World">
              <a:extLst>
                <a:ext uri="{FF2B5EF4-FFF2-40B4-BE49-F238E27FC236}">
                  <a16:creationId xmlns:a16="http://schemas.microsoft.com/office/drawing/2014/main" id="{265B7F1C-46D0-42FC-A61E-4815BF20CC6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357376" y="3241182"/>
              <a:ext cx="618128" cy="618128"/>
            </a:xfrm>
            <a:prstGeom prst="rect">
              <a:avLst/>
            </a:prstGeom>
          </p:spPr>
        </p:pic>
        <p:sp>
          <p:nvSpPr>
            <p:cNvPr id="116" name="Rectangle 115">
              <a:extLst>
                <a:ext uri="{FF2B5EF4-FFF2-40B4-BE49-F238E27FC236}">
                  <a16:creationId xmlns:a16="http://schemas.microsoft.com/office/drawing/2014/main" id="{5C709809-7457-4102-BF32-74B7EA4226C9}"/>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descr="Monitor">
              <a:extLst>
                <a:ext uri="{FF2B5EF4-FFF2-40B4-BE49-F238E27FC236}">
                  <a16:creationId xmlns:a16="http://schemas.microsoft.com/office/drawing/2014/main" id="{8AACBBBB-0292-4F3A-9249-D23D812E33E0}"/>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8230323" y="3494980"/>
              <a:ext cx="535638" cy="535638"/>
            </a:xfrm>
            <a:prstGeom prst="rect">
              <a:avLst/>
            </a:prstGeom>
          </p:spPr>
        </p:pic>
      </p:grpSp>
      <p:grpSp>
        <p:nvGrpSpPr>
          <p:cNvPr id="18" name="Group 17">
            <a:extLst>
              <a:ext uri="{FF2B5EF4-FFF2-40B4-BE49-F238E27FC236}">
                <a16:creationId xmlns:a16="http://schemas.microsoft.com/office/drawing/2014/main" id="{FB0BC85E-3070-44E4-B9D4-14058CA93C6B}"/>
              </a:ext>
            </a:extLst>
          </p:cNvPr>
          <p:cNvGrpSpPr/>
          <p:nvPr/>
        </p:nvGrpSpPr>
        <p:grpSpPr>
          <a:xfrm>
            <a:off x="3998933" y="1685045"/>
            <a:ext cx="457200" cy="106633"/>
            <a:chOff x="4165142" y="1685045"/>
            <a:chExt cx="457200" cy="106633"/>
          </a:xfrm>
        </p:grpSpPr>
        <p:cxnSp>
          <p:nvCxnSpPr>
            <p:cNvPr id="165" name="Straight Connector 164">
              <a:extLst>
                <a:ext uri="{FF2B5EF4-FFF2-40B4-BE49-F238E27FC236}">
                  <a16:creationId xmlns:a16="http://schemas.microsoft.com/office/drawing/2014/main" id="{BCEE934D-9AF1-4E30-AD1A-75E2E3282365}"/>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8503DA13-B789-462E-AC4B-0618FA671210}"/>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4BDFD0-4078-49F9-B2BE-284FC1BAE837}"/>
              </a:ext>
            </a:extLst>
          </p:cNvPr>
          <p:cNvGrpSpPr/>
          <p:nvPr/>
        </p:nvGrpSpPr>
        <p:grpSpPr>
          <a:xfrm>
            <a:off x="7453333" y="1685045"/>
            <a:ext cx="457200" cy="106633"/>
            <a:chOff x="4165142" y="1685045"/>
            <a:chExt cx="457200" cy="106633"/>
          </a:xfrm>
        </p:grpSpPr>
        <p:cxnSp>
          <p:nvCxnSpPr>
            <p:cNvPr id="168" name="Straight Connector 167">
              <a:extLst>
                <a:ext uri="{FF2B5EF4-FFF2-40B4-BE49-F238E27FC236}">
                  <a16:creationId xmlns:a16="http://schemas.microsoft.com/office/drawing/2014/main" id="{30F30A66-47EB-41C6-B175-A2967891321B}"/>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34">
              <a:extLst>
                <a:ext uri="{FF2B5EF4-FFF2-40B4-BE49-F238E27FC236}">
                  <a16:creationId xmlns:a16="http://schemas.microsoft.com/office/drawing/2014/main" id="{7BE7EC47-213E-47AE-A01D-587667FD32AA}"/>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433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1000"/>
                                        <p:tgtEl>
                                          <p:spTgt spid="65"/>
                                        </p:tgtEl>
                                      </p:cBhvr>
                                    </p:animEffect>
                                    <p:anim calcmode="lin" valueType="num">
                                      <p:cBhvr>
                                        <p:cTn id="48" dur="1000" fill="hold"/>
                                        <p:tgtEl>
                                          <p:spTgt spid="65"/>
                                        </p:tgtEl>
                                        <p:attrNameLst>
                                          <p:attrName>ppt_x</p:attrName>
                                        </p:attrNameLst>
                                      </p:cBhvr>
                                      <p:tavLst>
                                        <p:tav tm="0">
                                          <p:val>
                                            <p:strVal val="#ppt_x"/>
                                          </p:val>
                                        </p:tav>
                                        <p:tav tm="100000">
                                          <p:val>
                                            <p:strVal val="#ppt_x"/>
                                          </p:val>
                                        </p:tav>
                                      </p:tavLst>
                                    </p:anim>
                                    <p:anim calcmode="lin" valueType="num">
                                      <p:cBhvr>
                                        <p:cTn id="49" dur="1000" fill="hold"/>
                                        <p:tgtEl>
                                          <p:spTgt spid="6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1000"/>
                                        <p:tgtEl>
                                          <p:spTgt spid="84"/>
                                        </p:tgtEl>
                                      </p:cBhvr>
                                    </p:animEffect>
                                    <p:anim calcmode="lin" valueType="num">
                                      <p:cBhvr>
                                        <p:cTn id="88" dur="1000" fill="hold"/>
                                        <p:tgtEl>
                                          <p:spTgt spid="84"/>
                                        </p:tgtEl>
                                        <p:attrNameLst>
                                          <p:attrName>ppt_x</p:attrName>
                                        </p:attrNameLst>
                                      </p:cBhvr>
                                      <p:tavLst>
                                        <p:tav tm="0">
                                          <p:val>
                                            <p:strVal val="#ppt_x"/>
                                          </p:val>
                                        </p:tav>
                                        <p:tav tm="100000">
                                          <p:val>
                                            <p:strVal val="#ppt_x"/>
                                          </p:val>
                                        </p:tav>
                                      </p:tavLst>
                                    </p:anim>
                                    <p:anim calcmode="lin" valueType="num">
                                      <p:cBhvr>
                                        <p:cTn id="89" dur="1000" fill="hold"/>
                                        <p:tgtEl>
                                          <p:spTgt spid="8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1000"/>
                                        <p:tgtEl>
                                          <p:spTgt spid="86"/>
                                        </p:tgtEl>
                                      </p:cBhvr>
                                    </p:animEffect>
                                    <p:anim calcmode="lin" valueType="num">
                                      <p:cBhvr>
                                        <p:cTn id="93" dur="1000" fill="hold"/>
                                        <p:tgtEl>
                                          <p:spTgt spid="86"/>
                                        </p:tgtEl>
                                        <p:attrNameLst>
                                          <p:attrName>ppt_x</p:attrName>
                                        </p:attrNameLst>
                                      </p:cBhvr>
                                      <p:tavLst>
                                        <p:tav tm="0">
                                          <p:val>
                                            <p:strVal val="#ppt_x"/>
                                          </p:val>
                                        </p:tav>
                                        <p:tav tm="100000">
                                          <p:val>
                                            <p:strVal val="#ppt_x"/>
                                          </p:val>
                                        </p:tav>
                                      </p:tavLst>
                                    </p:anim>
                                    <p:anim calcmode="lin" valueType="num">
                                      <p:cBhvr>
                                        <p:cTn id="94" dur="1000" fill="hold"/>
                                        <p:tgtEl>
                                          <p:spTgt spid="8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dirty="0"/>
              <a:t>Azure Migrate: a central hub for datacenter migration</a:t>
            </a:r>
          </a:p>
        </p:txBody>
      </p:sp>
      <p:sp>
        <p:nvSpPr>
          <p:cNvPr id="40" name="Rectangle 39">
            <a:extLst>
              <a:ext uri="{FF2B5EF4-FFF2-40B4-BE49-F238E27FC236}">
                <a16:creationId xmlns:a16="http://schemas.microsoft.com/office/drawing/2014/main" id="{704F60C8-D451-463C-B2BD-ABD350D46B26}"/>
              </a:ext>
            </a:extLst>
          </p:cNvPr>
          <p:cNvSpPr/>
          <p:nvPr/>
        </p:nvSpPr>
        <p:spPr bwMode="auto">
          <a:xfrm>
            <a:off x="4389438" y="1887413"/>
            <a:ext cx="6330379"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Multiple scenarios</a:t>
            </a:r>
          </a:p>
          <a:p>
            <a:pPr lvl="0" defTabSz="914192">
              <a:defRPr/>
            </a:pPr>
            <a:r>
              <a:rPr lang="en-US" sz="2000" dirty="0">
                <a:gradFill>
                  <a:gsLst>
                    <a:gs pos="0">
                      <a:prstClr val="black"/>
                    </a:gs>
                    <a:gs pos="100000">
                      <a:prstClr val="black"/>
                    </a:gs>
                  </a:gsLst>
                  <a:lin ang="5400000" scaled="1"/>
                </a:gradFill>
                <a:cs typeface="Segoe UI" panose="020B0502040204020203" pitchFamily="34" charset="0"/>
              </a:rPr>
              <a:t>Migrate Windows and Linux Servers, Databases, Data,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Web Applications and Virtual Desktops </a:t>
            </a:r>
          </a:p>
        </p:txBody>
      </p:sp>
      <p:sp>
        <p:nvSpPr>
          <p:cNvPr id="41" name="Rectangle 40">
            <a:extLst>
              <a:ext uri="{FF2B5EF4-FFF2-40B4-BE49-F238E27FC236}">
                <a16:creationId xmlns:a16="http://schemas.microsoft.com/office/drawing/2014/main" id="{EB162DF1-0A12-401B-A513-E93D025ACD63}"/>
              </a:ext>
            </a:extLst>
          </p:cNvPr>
          <p:cNvSpPr/>
          <p:nvPr/>
        </p:nvSpPr>
        <p:spPr bwMode="auto">
          <a:xfrm>
            <a:off x="4389439" y="3473897"/>
            <a:ext cx="64309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Diverse capabilities</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Comprehensive discovery, assessment, and migration capabilities powered by Azure and third-party tools</a:t>
            </a:r>
          </a:p>
        </p:txBody>
      </p:sp>
      <p:sp>
        <p:nvSpPr>
          <p:cNvPr id="42" name="Rectangle 41">
            <a:extLst>
              <a:ext uri="{FF2B5EF4-FFF2-40B4-BE49-F238E27FC236}">
                <a16:creationId xmlns:a16="http://schemas.microsoft.com/office/drawing/2014/main" id="{2EA69EF6-25BE-476A-917F-57716DC4F9B7}"/>
              </a:ext>
            </a:extLst>
          </p:cNvPr>
          <p:cNvSpPr/>
          <p:nvPr/>
        </p:nvSpPr>
        <p:spPr bwMode="auto">
          <a:xfrm>
            <a:off x="4389439" y="5060381"/>
            <a:ext cx="654983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Centralized visibility</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Centralized migration repository delivering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end-to-end tracking and insights</a:t>
            </a:r>
          </a:p>
        </p:txBody>
      </p:sp>
      <p:grpSp>
        <p:nvGrpSpPr>
          <p:cNvPr id="15" name="Group 14">
            <a:extLst>
              <a:ext uri="{FF2B5EF4-FFF2-40B4-BE49-F238E27FC236}">
                <a16:creationId xmlns:a16="http://schemas.microsoft.com/office/drawing/2014/main" id="{60CDA682-E67E-41B1-A6A9-33456CFE4272}"/>
              </a:ext>
            </a:extLst>
          </p:cNvPr>
          <p:cNvGrpSpPr/>
          <p:nvPr/>
        </p:nvGrpSpPr>
        <p:grpSpPr>
          <a:xfrm>
            <a:off x="883226" y="2314829"/>
            <a:ext cx="2641831" cy="1708530"/>
            <a:chOff x="555649" y="2678171"/>
            <a:chExt cx="2955354" cy="1911292"/>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55649" y="2678171"/>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 name="Graphic 42" descr="Caret Right">
              <a:extLst>
                <a:ext uri="{FF2B5EF4-FFF2-40B4-BE49-F238E27FC236}">
                  <a16:creationId xmlns:a16="http://schemas.microsoft.com/office/drawing/2014/main" id="{4CA07CC2-5564-46FE-AD71-A670A9EA03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14579" y="3513779"/>
              <a:ext cx="1069848" cy="1069848"/>
            </a:xfrm>
            <a:prstGeom prst="rect">
              <a:avLst/>
            </a:prstGeom>
          </p:spPr>
        </p:pic>
        <p:pic>
          <p:nvPicPr>
            <p:cNvPr id="44" name="Graphic 43" descr="Caret Right">
              <a:extLst>
                <a:ext uri="{FF2B5EF4-FFF2-40B4-BE49-F238E27FC236}">
                  <a16:creationId xmlns:a16="http://schemas.microsoft.com/office/drawing/2014/main" id="{AD577320-0988-4E4A-949B-C9F6DDF4477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83643" y="3513779"/>
              <a:ext cx="1069848" cy="1069848"/>
            </a:xfrm>
            <a:prstGeom prst="rect">
              <a:avLst/>
            </a:prstGeom>
          </p:spPr>
        </p:pic>
        <p:pic>
          <p:nvPicPr>
            <p:cNvPr id="45" name="Graphic 44" descr="Caret Right">
              <a:extLst>
                <a:ext uri="{FF2B5EF4-FFF2-40B4-BE49-F238E27FC236}">
                  <a16:creationId xmlns:a16="http://schemas.microsoft.com/office/drawing/2014/main" id="{C65F9A23-20EE-4C86-B0CC-D2FD820A7AA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2707" y="3513779"/>
              <a:ext cx="1069848" cy="1069848"/>
            </a:xfrm>
            <a:prstGeom prst="rect">
              <a:avLst/>
            </a:prstGeom>
          </p:spPr>
        </p:pic>
      </p:grpSp>
    </p:spTree>
    <p:extLst>
      <p:ext uri="{BB962C8B-B14F-4D97-AF65-F5344CB8AC3E}">
        <p14:creationId xmlns:p14="http://schemas.microsoft.com/office/powerpoint/2010/main" val="38598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EB83-267C-4796-AA8B-3962A7B8A528}"/>
              </a:ext>
            </a:extLst>
          </p:cNvPr>
          <p:cNvSpPr>
            <a:spLocks noGrp="1"/>
          </p:cNvSpPr>
          <p:nvPr>
            <p:ph type="title"/>
          </p:nvPr>
        </p:nvSpPr>
        <p:spPr/>
        <p:txBody>
          <a:bodyPr/>
          <a:lstStyle/>
          <a:p>
            <a:r>
              <a:rPr lang="en-US" sz="2700">
                <a:cs typeface="Segoe UI"/>
              </a:rPr>
              <a:t>Best practice: setting up networking for migrated workloads</a:t>
            </a:r>
          </a:p>
        </p:txBody>
      </p:sp>
      <p:sp>
        <p:nvSpPr>
          <p:cNvPr id="10" name="Text Placeholder 9">
            <a:extLst>
              <a:ext uri="{FF2B5EF4-FFF2-40B4-BE49-F238E27FC236}">
                <a16:creationId xmlns:a16="http://schemas.microsoft.com/office/drawing/2014/main" id="{6F39A29B-BDCC-4D15-878A-D0E6A61407FE}"/>
              </a:ext>
            </a:extLst>
          </p:cNvPr>
          <p:cNvSpPr>
            <a:spLocks noGrp="1"/>
          </p:cNvSpPr>
          <p:nvPr>
            <p:ph type="body" sz="quarter" idx="10"/>
          </p:nvPr>
        </p:nvSpPr>
        <p:spPr>
          <a:xfrm>
            <a:off x="455996" y="1922586"/>
            <a:ext cx="6086490" cy="4365811"/>
          </a:xfrm>
        </p:spPr>
        <p:txBody>
          <a:bodyPr/>
          <a:lstStyle/>
          <a:p>
            <a:pPr>
              <a:spcAft>
                <a:spcPts val="600"/>
              </a:spcAft>
            </a:pPr>
            <a:r>
              <a:rPr lang="en-US" dirty="0"/>
              <a:t>Implement a hub-and-spoke network topology</a:t>
            </a:r>
          </a:p>
          <a:p>
            <a:pPr>
              <a:spcAft>
                <a:spcPts val="600"/>
              </a:spcAft>
            </a:pPr>
            <a:r>
              <a:rPr lang="en-US" dirty="0"/>
              <a:t>Design subnets</a:t>
            </a:r>
          </a:p>
          <a:p>
            <a:pPr>
              <a:spcAft>
                <a:spcPts val="600"/>
              </a:spcAft>
            </a:pPr>
            <a:r>
              <a:rPr lang="en-US" dirty="0"/>
              <a:t>Set up a DNS server</a:t>
            </a:r>
          </a:p>
          <a:p>
            <a:pPr>
              <a:spcAft>
                <a:spcPts val="600"/>
              </a:spcAft>
            </a:pPr>
            <a:r>
              <a:rPr lang="en-US" dirty="0"/>
              <a:t>Set up availability zones</a:t>
            </a:r>
          </a:p>
          <a:p>
            <a:pPr>
              <a:spcAft>
                <a:spcPts val="600"/>
              </a:spcAft>
            </a:pPr>
            <a:r>
              <a:rPr lang="en-US" dirty="0"/>
              <a:t>Implement a highly available site to site VPN</a:t>
            </a:r>
          </a:p>
          <a:p>
            <a:pPr>
              <a:spcAft>
                <a:spcPts val="600"/>
              </a:spcAft>
            </a:pPr>
            <a:r>
              <a:rPr lang="en-US" dirty="0"/>
              <a:t>Optimize ExpressRoute routing </a:t>
            </a:r>
            <a:br>
              <a:rPr lang="en-US" dirty="0"/>
            </a:br>
            <a:r>
              <a:rPr lang="en-US" dirty="0"/>
              <a:t>with BGP communities</a:t>
            </a:r>
          </a:p>
          <a:p>
            <a:pPr>
              <a:spcAft>
                <a:spcPts val="600"/>
              </a:spcAft>
            </a:pPr>
            <a:r>
              <a:rPr lang="en-US" dirty="0"/>
              <a:t>Implement ExpressRoute for </a:t>
            </a:r>
            <a:br>
              <a:rPr lang="en-US" dirty="0"/>
            </a:br>
            <a:r>
              <a:rPr lang="en-US" dirty="0"/>
              <a:t>mission-critical connections</a:t>
            </a:r>
          </a:p>
          <a:p>
            <a:pPr>
              <a:spcAft>
                <a:spcPts val="600"/>
              </a:spcAft>
            </a:pPr>
            <a:endParaRPr lang="en-US" dirty="0"/>
          </a:p>
          <a:p>
            <a:pPr>
              <a:spcAft>
                <a:spcPts val="600"/>
              </a:spcAft>
            </a:pPr>
            <a:endParaRPr lang="en-US" dirty="0"/>
          </a:p>
          <a:p>
            <a:pPr>
              <a:spcAft>
                <a:spcPts val="600"/>
              </a:spcAft>
            </a:pPr>
            <a:endParaRPr lang="en-US" dirty="0"/>
          </a:p>
        </p:txBody>
      </p:sp>
      <p:grpSp>
        <p:nvGrpSpPr>
          <p:cNvPr id="166" name="Group 165">
            <a:extLst>
              <a:ext uri="{FF2B5EF4-FFF2-40B4-BE49-F238E27FC236}">
                <a16:creationId xmlns:a16="http://schemas.microsoft.com/office/drawing/2014/main" id="{7E285132-BE3C-4377-A19F-15B27BFC16A8}"/>
              </a:ext>
            </a:extLst>
          </p:cNvPr>
          <p:cNvGrpSpPr/>
          <p:nvPr/>
        </p:nvGrpSpPr>
        <p:grpSpPr>
          <a:xfrm>
            <a:off x="6474081" y="2075699"/>
            <a:ext cx="5438410" cy="3629974"/>
            <a:chOff x="6474081" y="1687948"/>
            <a:chExt cx="5438410" cy="3629974"/>
          </a:xfrm>
        </p:grpSpPr>
        <p:cxnSp>
          <p:nvCxnSpPr>
            <p:cNvPr id="81" name="Straight Connector 80">
              <a:extLst>
                <a:ext uri="{FF2B5EF4-FFF2-40B4-BE49-F238E27FC236}">
                  <a16:creationId xmlns:a16="http://schemas.microsoft.com/office/drawing/2014/main" id="{CD2D93D4-6C9B-4AFA-BAA1-CB6FDE25FF73}"/>
                </a:ext>
              </a:extLst>
            </p:cNvPr>
            <p:cNvCxnSpPr>
              <a:cxnSpLocks/>
            </p:cNvCxnSpPr>
            <p:nvPr/>
          </p:nvCxnSpPr>
          <p:spPr>
            <a:xfrm>
              <a:off x="8613839" y="3304291"/>
              <a:ext cx="1162539" cy="0"/>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aphic 12">
              <a:extLst>
                <a:ext uri="{FF2B5EF4-FFF2-40B4-BE49-F238E27FC236}">
                  <a16:creationId xmlns:a16="http://schemas.microsoft.com/office/drawing/2014/main" id="{F697E3AA-D94D-4A19-AA18-A444103244C1}"/>
                </a:ext>
              </a:extLst>
            </p:cNvPr>
            <p:cNvGrpSpPr/>
            <p:nvPr/>
          </p:nvGrpSpPr>
          <p:grpSpPr>
            <a:xfrm>
              <a:off x="8943453" y="1687948"/>
              <a:ext cx="469276" cy="469276"/>
              <a:chOff x="9554901" y="2327476"/>
              <a:chExt cx="1219200" cy="1219200"/>
            </a:xfrm>
          </p:grpSpPr>
          <p:sp>
            <p:nvSpPr>
              <p:cNvPr id="16" name="Freeform: Shape 15">
                <a:extLst>
                  <a:ext uri="{FF2B5EF4-FFF2-40B4-BE49-F238E27FC236}">
                    <a16:creationId xmlns:a16="http://schemas.microsoft.com/office/drawing/2014/main" id="{974B4190-861A-4ED0-8FBA-C0B8409B36DA}"/>
                  </a:ext>
                </a:extLst>
              </p:cNvPr>
              <p:cNvSpPr/>
              <p:nvPr/>
            </p:nvSpPr>
            <p:spPr>
              <a:xfrm>
                <a:off x="9554901" y="2327476"/>
                <a:ext cx="609600" cy="1219200"/>
              </a:xfrm>
              <a:custGeom>
                <a:avLst/>
                <a:gdLst>
                  <a:gd name="connsiteX0" fmla="*/ 0 w 609600"/>
                  <a:gd name="connsiteY0" fmla="*/ 0 h 1219200"/>
                  <a:gd name="connsiteX1" fmla="*/ 609600 w 609600"/>
                  <a:gd name="connsiteY1" fmla="*/ 0 h 1219200"/>
                  <a:gd name="connsiteX2" fmla="*/ 609600 w 609600"/>
                  <a:gd name="connsiteY2" fmla="*/ 1219200 h 1219200"/>
                  <a:gd name="connsiteX3" fmla="*/ 0 w 609600"/>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609600" h="1219200">
                    <a:moveTo>
                      <a:pt x="0" y="0"/>
                    </a:moveTo>
                    <a:lnTo>
                      <a:pt x="609600" y="0"/>
                    </a:lnTo>
                    <a:lnTo>
                      <a:pt x="609600" y="1219200"/>
                    </a:lnTo>
                    <a:lnTo>
                      <a:pt x="0" y="1219200"/>
                    </a:lnTo>
                    <a:close/>
                  </a:path>
                </a:pathLst>
              </a:custGeom>
              <a:solidFill>
                <a:srgbClr val="0075C9"/>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2670C5-E5E4-46F9-B987-A21EA9A46F07}"/>
                  </a:ext>
                </a:extLst>
              </p:cNvPr>
              <p:cNvSpPr/>
              <p:nvPr/>
            </p:nvSpPr>
            <p:spPr>
              <a:xfrm>
                <a:off x="10164501" y="2937076"/>
                <a:ext cx="609600" cy="609600"/>
              </a:xfrm>
              <a:custGeom>
                <a:avLst/>
                <a:gdLst>
                  <a:gd name="connsiteX0" fmla="*/ 0 w 609600"/>
                  <a:gd name="connsiteY0" fmla="*/ 0 h 609600"/>
                  <a:gd name="connsiteX1" fmla="*/ 609600 w 609600"/>
                  <a:gd name="connsiteY1" fmla="*/ 0 h 609600"/>
                  <a:gd name="connsiteX2" fmla="*/ 609600 w 609600"/>
                  <a:gd name="connsiteY2" fmla="*/ 609600 h 609600"/>
                  <a:gd name="connsiteX3" fmla="*/ 0 w 609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609600" h="609600">
                    <a:moveTo>
                      <a:pt x="0" y="0"/>
                    </a:moveTo>
                    <a:lnTo>
                      <a:pt x="609600" y="0"/>
                    </a:lnTo>
                    <a:lnTo>
                      <a:pt x="609600" y="609600"/>
                    </a:lnTo>
                    <a:lnTo>
                      <a:pt x="0" y="609600"/>
                    </a:lnTo>
                    <a:close/>
                  </a:path>
                </a:pathLst>
              </a:custGeom>
              <a:solidFill>
                <a:srgbClr val="54C8E8"/>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846336-FA57-4415-A407-C55E39AD6BD6}"/>
                  </a:ext>
                </a:extLst>
              </p:cNvPr>
              <p:cNvSpPr/>
              <p:nvPr/>
            </p:nvSpPr>
            <p:spPr>
              <a:xfrm>
                <a:off x="97073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41D94E1-2F64-4245-8639-4EE19E440FE9}"/>
                  </a:ext>
                </a:extLst>
              </p:cNvPr>
              <p:cNvSpPr/>
              <p:nvPr/>
            </p:nvSpPr>
            <p:spPr>
              <a:xfrm>
                <a:off x="98978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6357512-D46C-4AB8-AF76-F0F7209D71F3}"/>
                  </a:ext>
                </a:extLst>
              </p:cNvPr>
              <p:cNvSpPr/>
              <p:nvPr/>
            </p:nvSpPr>
            <p:spPr>
              <a:xfrm>
                <a:off x="97073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BF379C-A4C4-44D6-B577-4FBA937D02EC}"/>
                  </a:ext>
                </a:extLst>
              </p:cNvPr>
              <p:cNvSpPr/>
              <p:nvPr/>
            </p:nvSpPr>
            <p:spPr>
              <a:xfrm>
                <a:off x="98978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88143F9-E1C9-48F8-BE21-0AE9ABE33B28}"/>
                  </a:ext>
                </a:extLst>
              </p:cNvPr>
              <p:cNvSpPr/>
              <p:nvPr/>
            </p:nvSpPr>
            <p:spPr>
              <a:xfrm>
                <a:off x="97073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39449D-356C-4FAF-A7DC-61B04108D9BC}"/>
                  </a:ext>
                </a:extLst>
              </p:cNvPr>
              <p:cNvSpPr/>
              <p:nvPr/>
            </p:nvSpPr>
            <p:spPr>
              <a:xfrm>
                <a:off x="98978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BEAF530-6EFA-45BB-B8F7-B0A7DF90A570}"/>
                  </a:ext>
                </a:extLst>
              </p:cNvPr>
              <p:cNvSpPr/>
              <p:nvPr/>
            </p:nvSpPr>
            <p:spPr>
              <a:xfrm>
                <a:off x="97073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AD87CA1-2788-4187-B2DF-21B63543326B}"/>
                  </a:ext>
                </a:extLst>
              </p:cNvPr>
              <p:cNvSpPr/>
              <p:nvPr/>
            </p:nvSpPr>
            <p:spPr>
              <a:xfrm>
                <a:off x="98978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5AF4AF3-9566-48E2-8EEF-C5CCEB5BA6FB}"/>
                  </a:ext>
                </a:extLst>
              </p:cNvPr>
              <p:cNvSpPr/>
              <p:nvPr/>
            </p:nvSpPr>
            <p:spPr>
              <a:xfrm>
                <a:off x="97835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69048B-4FBD-48B7-8267-961693FE209F}"/>
                  </a:ext>
                </a:extLst>
              </p:cNvPr>
              <p:cNvSpPr/>
              <p:nvPr/>
            </p:nvSpPr>
            <p:spPr>
              <a:xfrm>
                <a:off x="103169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4BFB943-62D8-4EE2-A6A3-10DA90E89A8E}"/>
                  </a:ext>
                </a:extLst>
              </p:cNvPr>
              <p:cNvSpPr/>
              <p:nvPr/>
            </p:nvSpPr>
            <p:spPr>
              <a:xfrm>
                <a:off x="105074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FCE8044-382C-4419-A13F-804C6FF220FE}"/>
                  </a:ext>
                </a:extLst>
              </p:cNvPr>
              <p:cNvSpPr/>
              <p:nvPr/>
            </p:nvSpPr>
            <p:spPr>
              <a:xfrm>
                <a:off x="103931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grpSp>
            <p:nvGrpSpPr>
              <p:cNvPr id="30" name="Graphic 12">
                <a:extLst>
                  <a:ext uri="{FF2B5EF4-FFF2-40B4-BE49-F238E27FC236}">
                    <a16:creationId xmlns:a16="http://schemas.microsoft.com/office/drawing/2014/main" id="{F697E3AA-D94D-4A19-AA18-A444103244C1}"/>
                  </a:ext>
                </a:extLst>
              </p:cNvPr>
              <p:cNvGrpSpPr/>
              <p:nvPr/>
            </p:nvGrpSpPr>
            <p:grpSpPr>
              <a:xfrm>
                <a:off x="10278801" y="2517976"/>
                <a:ext cx="381000" cy="228600"/>
                <a:chOff x="10278801" y="2517976"/>
                <a:chExt cx="381000" cy="228600"/>
              </a:xfrm>
              <a:solidFill>
                <a:srgbClr val="FFFFFF"/>
              </a:solidFill>
            </p:grpSpPr>
            <p:sp>
              <p:nvSpPr>
                <p:cNvPr id="31" name="Freeform: Shape 30">
                  <a:extLst>
                    <a:ext uri="{FF2B5EF4-FFF2-40B4-BE49-F238E27FC236}">
                      <a16:creationId xmlns:a16="http://schemas.microsoft.com/office/drawing/2014/main" id="{37ED1A4C-2259-473E-8BDD-81D20AB2C179}"/>
                    </a:ext>
                  </a:extLst>
                </p:cNvPr>
                <p:cNvSpPr/>
                <p:nvPr/>
              </p:nvSpPr>
              <p:spPr>
                <a:xfrm>
                  <a:off x="10316901" y="2517976"/>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54D20A-DF6E-49B8-9668-D08FEBB7A620}"/>
                    </a:ext>
                  </a:extLst>
                </p:cNvPr>
                <p:cNvSpPr/>
                <p:nvPr/>
              </p:nvSpPr>
              <p:spPr>
                <a:xfrm>
                  <a:off x="10278801" y="2660851"/>
                  <a:ext cx="381000" cy="85725"/>
                </a:xfrm>
                <a:custGeom>
                  <a:avLst/>
                  <a:gdLst>
                    <a:gd name="connsiteX0" fmla="*/ 338138 w 381000"/>
                    <a:gd name="connsiteY0" fmla="*/ 85725 h 85725"/>
                    <a:gd name="connsiteX1" fmla="*/ 42863 w 381000"/>
                    <a:gd name="connsiteY1" fmla="*/ 85725 h 85725"/>
                    <a:gd name="connsiteX2" fmla="*/ 0 w 381000"/>
                    <a:gd name="connsiteY2" fmla="*/ 42863 h 85725"/>
                    <a:gd name="connsiteX3" fmla="*/ 0 w 381000"/>
                    <a:gd name="connsiteY3" fmla="*/ 42863 h 85725"/>
                    <a:gd name="connsiteX4" fmla="*/ 42863 w 381000"/>
                    <a:gd name="connsiteY4" fmla="*/ 0 h 85725"/>
                    <a:gd name="connsiteX5" fmla="*/ 338138 w 381000"/>
                    <a:gd name="connsiteY5" fmla="*/ 0 h 85725"/>
                    <a:gd name="connsiteX6" fmla="*/ 381000 w 381000"/>
                    <a:gd name="connsiteY6" fmla="*/ 42863 h 85725"/>
                    <a:gd name="connsiteX7" fmla="*/ 381000 w 381000"/>
                    <a:gd name="connsiteY7" fmla="*/ 42863 h 85725"/>
                    <a:gd name="connsiteX8" fmla="*/ 338138 w 381000"/>
                    <a:gd name="connsiteY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85725">
                      <a:moveTo>
                        <a:pt x="338138" y="85725"/>
                      </a:moveTo>
                      <a:lnTo>
                        <a:pt x="42863" y="85725"/>
                      </a:lnTo>
                      <a:cubicBezTo>
                        <a:pt x="19145" y="85725"/>
                        <a:pt x="0" y="66580"/>
                        <a:pt x="0" y="42863"/>
                      </a:cubicBezTo>
                      <a:lnTo>
                        <a:pt x="0" y="42863"/>
                      </a:lnTo>
                      <a:cubicBezTo>
                        <a:pt x="0" y="19145"/>
                        <a:pt x="19145" y="0"/>
                        <a:pt x="42863" y="0"/>
                      </a:cubicBezTo>
                      <a:lnTo>
                        <a:pt x="338138" y="0"/>
                      </a:lnTo>
                      <a:cubicBezTo>
                        <a:pt x="361855" y="0"/>
                        <a:pt x="381000" y="19145"/>
                        <a:pt x="381000" y="42863"/>
                      </a:cubicBezTo>
                      <a:lnTo>
                        <a:pt x="381000" y="42863"/>
                      </a:lnTo>
                      <a:cubicBezTo>
                        <a:pt x="381000" y="66580"/>
                        <a:pt x="361855" y="85725"/>
                        <a:pt x="338138" y="85725"/>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2023CB-C5E1-4D96-9671-E28BD992CDEE}"/>
                    </a:ext>
                  </a:extLst>
                </p:cNvPr>
                <p:cNvSpPr/>
                <p:nvPr/>
              </p:nvSpPr>
              <p:spPr>
                <a:xfrm>
                  <a:off x="10469301" y="2556076"/>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FFFFFF"/>
                </a:solidFill>
                <a:ln w="9525"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754A6DAF-B4A9-4E33-92C1-BAB29DC10D22}"/>
                </a:ext>
              </a:extLst>
            </p:cNvPr>
            <p:cNvSpPr txBox="1"/>
            <p:nvPr/>
          </p:nvSpPr>
          <p:spPr>
            <a:xfrm>
              <a:off x="8614315" y="2127894"/>
              <a:ext cx="112755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On-Premises</a:t>
              </a:r>
            </a:p>
          </p:txBody>
        </p:sp>
        <p:grpSp>
          <p:nvGrpSpPr>
            <p:cNvPr id="54" name="Group 53">
              <a:extLst>
                <a:ext uri="{FF2B5EF4-FFF2-40B4-BE49-F238E27FC236}">
                  <a16:creationId xmlns:a16="http://schemas.microsoft.com/office/drawing/2014/main" id="{26EA6163-D817-4C80-8033-3F34BE3AF9F9}"/>
                </a:ext>
              </a:extLst>
            </p:cNvPr>
            <p:cNvGrpSpPr/>
            <p:nvPr/>
          </p:nvGrpSpPr>
          <p:grpSpPr>
            <a:xfrm>
              <a:off x="7782209" y="2828119"/>
              <a:ext cx="896012" cy="928892"/>
              <a:chOff x="8284016" y="2653768"/>
              <a:chExt cx="896012" cy="928892"/>
            </a:xfrm>
          </p:grpSpPr>
          <p:sp>
            <p:nvSpPr>
              <p:cNvPr id="45" name="Rectangle 44">
                <a:extLst>
                  <a:ext uri="{FF2B5EF4-FFF2-40B4-BE49-F238E27FC236}">
                    <a16:creationId xmlns:a16="http://schemas.microsoft.com/office/drawing/2014/main" id="{25885707-F3F1-4FE7-BF64-7E7551B4F1D3}"/>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43" name="Graphic 42" descr="Cloud">
                <a:extLst>
                  <a:ext uri="{FF2B5EF4-FFF2-40B4-BE49-F238E27FC236}">
                    <a16:creationId xmlns:a16="http://schemas.microsoft.com/office/drawing/2014/main" id="{2CF0EA00-52EB-4308-ABFA-1FA3AC90B8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53" name="TextBox 52">
                <a:extLst>
                  <a:ext uri="{FF2B5EF4-FFF2-40B4-BE49-F238E27FC236}">
                    <a16:creationId xmlns:a16="http://schemas.microsoft.com/office/drawing/2014/main" id="{B5F82B48-CD98-475B-8BBB-E1285016C200}"/>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55" name="Group 54">
              <a:extLst>
                <a:ext uri="{FF2B5EF4-FFF2-40B4-BE49-F238E27FC236}">
                  <a16:creationId xmlns:a16="http://schemas.microsoft.com/office/drawing/2014/main" id="{A10D4F01-91D9-4806-B08A-8309112C7E9D}"/>
                </a:ext>
              </a:extLst>
            </p:cNvPr>
            <p:cNvGrpSpPr/>
            <p:nvPr/>
          </p:nvGrpSpPr>
          <p:grpSpPr>
            <a:xfrm>
              <a:off x="9696251" y="2844613"/>
              <a:ext cx="896012" cy="928892"/>
              <a:chOff x="8284016" y="2653768"/>
              <a:chExt cx="896012" cy="928892"/>
            </a:xfrm>
          </p:grpSpPr>
          <p:sp>
            <p:nvSpPr>
              <p:cNvPr id="56" name="Rectangle 55">
                <a:extLst>
                  <a:ext uri="{FF2B5EF4-FFF2-40B4-BE49-F238E27FC236}">
                    <a16:creationId xmlns:a16="http://schemas.microsoft.com/office/drawing/2014/main" id="{1661ED9D-9080-4CA6-9385-2A4650595AE9}"/>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57" name="Graphic 56" descr="Cloud">
                <a:extLst>
                  <a:ext uri="{FF2B5EF4-FFF2-40B4-BE49-F238E27FC236}">
                    <a16:creationId xmlns:a16="http://schemas.microsoft.com/office/drawing/2014/main" id="{183BC563-984C-4365-BC38-4E25A43AF06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46750" y="2653768"/>
                <a:ext cx="770545" cy="770545"/>
              </a:xfrm>
              <a:prstGeom prst="rect">
                <a:avLst/>
              </a:prstGeom>
              <a:effectLst/>
            </p:spPr>
          </p:pic>
          <p:sp>
            <p:nvSpPr>
              <p:cNvPr id="58" name="TextBox 57">
                <a:extLst>
                  <a:ext uri="{FF2B5EF4-FFF2-40B4-BE49-F238E27FC236}">
                    <a16:creationId xmlns:a16="http://schemas.microsoft.com/office/drawing/2014/main" id="{74B7204F-DBBA-403D-A3EA-2D8DEC01A961}"/>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71" name="Group 70">
              <a:extLst>
                <a:ext uri="{FF2B5EF4-FFF2-40B4-BE49-F238E27FC236}">
                  <a16:creationId xmlns:a16="http://schemas.microsoft.com/office/drawing/2014/main" id="{6FEE8296-C1C4-4E73-BE66-30BBA9BCC912}"/>
                </a:ext>
              </a:extLst>
            </p:cNvPr>
            <p:cNvGrpSpPr/>
            <p:nvPr/>
          </p:nvGrpSpPr>
          <p:grpSpPr>
            <a:xfrm>
              <a:off x="10952673" y="2618560"/>
              <a:ext cx="959818" cy="1783943"/>
              <a:chOff x="7109445" y="2207880"/>
              <a:chExt cx="959818" cy="1783943"/>
            </a:xfrm>
          </p:grpSpPr>
          <p:sp>
            <p:nvSpPr>
              <p:cNvPr id="64" name="Rectangle 63">
                <a:extLst>
                  <a:ext uri="{FF2B5EF4-FFF2-40B4-BE49-F238E27FC236}">
                    <a16:creationId xmlns:a16="http://schemas.microsoft.com/office/drawing/2014/main" id="{02F05BF1-3772-424B-8B95-F24538C7B96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65" name="Rectangle 64">
                <a:extLst>
                  <a:ext uri="{FF2B5EF4-FFF2-40B4-BE49-F238E27FC236}">
                    <a16:creationId xmlns:a16="http://schemas.microsoft.com/office/drawing/2014/main" id="{C9D4D289-3FD9-44D6-9699-E24253650BC9}"/>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66" name="Rectangle 65">
                <a:extLst>
                  <a:ext uri="{FF2B5EF4-FFF2-40B4-BE49-F238E27FC236}">
                    <a16:creationId xmlns:a16="http://schemas.microsoft.com/office/drawing/2014/main" id="{A763759D-04EA-4B68-BE78-034FF4390019}"/>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67" name="Rectangle 66">
                <a:extLst>
                  <a:ext uri="{FF2B5EF4-FFF2-40B4-BE49-F238E27FC236}">
                    <a16:creationId xmlns:a16="http://schemas.microsoft.com/office/drawing/2014/main" id="{E5566486-C5D3-4BE9-A4B2-DAB81C4A6E23}"/>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8" name="Rectangle 67">
                <a:extLst>
                  <a:ext uri="{FF2B5EF4-FFF2-40B4-BE49-F238E27FC236}">
                    <a16:creationId xmlns:a16="http://schemas.microsoft.com/office/drawing/2014/main" id="{864BEDA8-88AC-486B-BEF5-08C23FD05B8B}"/>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9" name="Rectangle 68">
                <a:extLst>
                  <a:ext uri="{FF2B5EF4-FFF2-40B4-BE49-F238E27FC236}">
                    <a16:creationId xmlns:a16="http://schemas.microsoft.com/office/drawing/2014/main" id="{FF38488C-D2E0-4701-A576-60259362F67C}"/>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70" name="Rectangle 69">
                <a:extLst>
                  <a:ext uri="{FF2B5EF4-FFF2-40B4-BE49-F238E27FC236}">
                    <a16:creationId xmlns:a16="http://schemas.microsoft.com/office/drawing/2014/main" id="{2F4BC5F0-34F7-4784-9FBC-C64BF6E72E26}"/>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cxnSp>
          <p:nvCxnSpPr>
            <p:cNvPr id="83" name="Straight Connector 82">
              <a:extLst>
                <a:ext uri="{FF2B5EF4-FFF2-40B4-BE49-F238E27FC236}">
                  <a16:creationId xmlns:a16="http://schemas.microsoft.com/office/drawing/2014/main" id="{481B13FF-F39A-4F7C-9238-D390DBD5B957}"/>
                </a:ext>
              </a:extLst>
            </p:cNvPr>
            <p:cNvCxnSpPr>
              <a:cxnSpLocks/>
              <a:stCxn id="34" idx="2"/>
            </p:cNvCxnSpPr>
            <p:nvPr/>
          </p:nvCxnSpPr>
          <p:spPr>
            <a:xfrm>
              <a:off x="9178092" y="2568784"/>
              <a:ext cx="0" cy="1479826"/>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E409EF0D-D8E0-4A56-B1D1-3C9809752424}"/>
                </a:ext>
              </a:extLst>
            </p:cNvPr>
            <p:cNvGrpSpPr/>
            <p:nvPr/>
          </p:nvGrpSpPr>
          <p:grpSpPr>
            <a:xfrm>
              <a:off x="8730085" y="3796715"/>
              <a:ext cx="896012" cy="928892"/>
              <a:chOff x="8284016" y="2653768"/>
              <a:chExt cx="896012" cy="928892"/>
            </a:xfrm>
          </p:grpSpPr>
          <p:sp>
            <p:nvSpPr>
              <p:cNvPr id="60" name="Rectangle 59">
                <a:extLst>
                  <a:ext uri="{FF2B5EF4-FFF2-40B4-BE49-F238E27FC236}">
                    <a16:creationId xmlns:a16="http://schemas.microsoft.com/office/drawing/2014/main" id="{676887D0-40D3-40AE-A172-7F5B833399CA}"/>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61" name="Graphic 60" descr="Cloud">
                <a:extLst>
                  <a:ext uri="{FF2B5EF4-FFF2-40B4-BE49-F238E27FC236}">
                    <a16:creationId xmlns:a16="http://schemas.microsoft.com/office/drawing/2014/main" id="{26CCEACF-E0A4-4BB4-B412-640A75A46E4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62" name="TextBox 61">
                <a:extLst>
                  <a:ext uri="{FF2B5EF4-FFF2-40B4-BE49-F238E27FC236}">
                    <a16:creationId xmlns:a16="http://schemas.microsoft.com/office/drawing/2014/main" id="{4DAF1778-3A36-4A71-8223-D497D59A92E6}"/>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41" name="Group 40">
              <a:extLst>
                <a:ext uri="{FF2B5EF4-FFF2-40B4-BE49-F238E27FC236}">
                  <a16:creationId xmlns:a16="http://schemas.microsoft.com/office/drawing/2014/main" id="{8DCAE216-FD37-47D0-B7D7-E557B154913C}"/>
                </a:ext>
              </a:extLst>
            </p:cNvPr>
            <p:cNvGrpSpPr/>
            <p:nvPr/>
          </p:nvGrpSpPr>
          <p:grpSpPr>
            <a:xfrm>
              <a:off x="8913762" y="2912658"/>
              <a:ext cx="528659" cy="457048"/>
              <a:chOff x="9433368" y="3161717"/>
              <a:chExt cx="528659" cy="457048"/>
            </a:xfrm>
          </p:grpSpPr>
          <p:sp>
            <p:nvSpPr>
              <p:cNvPr id="35" name="Isosceles Triangle 34">
                <a:extLst>
                  <a:ext uri="{FF2B5EF4-FFF2-40B4-BE49-F238E27FC236}">
                    <a16:creationId xmlns:a16="http://schemas.microsoft.com/office/drawing/2014/main" id="{692C0AA2-51D3-42C9-A00C-5D439D37EFB6}"/>
                  </a:ext>
                </a:extLst>
              </p:cNvPr>
              <p:cNvSpPr/>
              <p:nvPr/>
            </p:nvSpPr>
            <p:spPr bwMode="auto">
              <a:xfrm>
                <a:off x="9514391" y="3229337"/>
                <a:ext cx="376724" cy="324762"/>
              </a:xfrm>
              <a:prstGeom prst="triangl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25B19894-69D8-4DAD-9313-22AA62396341}"/>
                  </a:ext>
                </a:extLst>
              </p:cNvPr>
              <p:cNvSpPr/>
              <p:nvPr/>
            </p:nvSpPr>
            <p:spPr bwMode="auto">
              <a:xfrm>
                <a:off x="9433368"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9" name="Oval 38">
                <a:extLst>
                  <a:ext uri="{FF2B5EF4-FFF2-40B4-BE49-F238E27FC236}">
                    <a16:creationId xmlns:a16="http://schemas.microsoft.com/office/drawing/2014/main" id="{2E709646-5747-493B-B185-B59AF10F8EC4}"/>
                  </a:ext>
                </a:extLst>
              </p:cNvPr>
              <p:cNvSpPr/>
              <p:nvPr/>
            </p:nvSpPr>
            <p:spPr bwMode="auto">
              <a:xfrm>
                <a:off x="9832694"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0" name="Oval 39">
                <a:extLst>
                  <a:ext uri="{FF2B5EF4-FFF2-40B4-BE49-F238E27FC236}">
                    <a16:creationId xmlns:a16="http://schemas.microsoft.com/office/drawing/2014/main" id="{8ECC7CBF-0880-4962-BDE4-6929527CB4F2}"/>
                  </a:ext>
                </a:extLst>
              </p:cNvPr>
              <p:cNvSpPr/>
              <p:nvPr/>
            </p:nvSpPr>
            <p:spPr bwMode="auto">
              <a:xfrm>
                <a:off x="9633031" y="3161717"/>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grpSp>
          <p:nvGrpSpPr>
            <p:cNvPr id="97" name="Group 96">
              <a:extLst>
                <a:ext uri="{FF2B5EF4-FFF2-40B4-BE49-F238E27FC236}">
                  <a16:creationId xmlns:a16="http://schemas.microsoft.com/office/drawing/2014/main" id="{80B1B2BF-93A2-42E1-9809-05D2242A6631}"/>
                </a:ext>
              </a:extLst>
            </p:cNvPr>
            <p:cNvGrpSpPr/>
            <p:nvPr/>
          </p:nvGrpSpPr>
          <p:grpSpPr>
            <a:xfrm>
              <a:off x="6474081" y="2618560"/>
              <a:ext cx="959818" cy="1783943"/>
              <a:chOff x="7109445" y="2207880"/>
              <a:chExt cx="959818" cy="1783943"/>
            </a:xfrm>
          </p:grpSpPr>
          <p:sp>
            <p:nvSpPr>
              <p:cNvPr id="98" name="Rectangle 97">
                <a:extLst>
                  <a:ext uri="{FF2B5EF4-FFF2-40B4-BE49-F238E27FC236}">
                    <a16:creationId xmlns:a16="http://schemas.microsoft.com/office/drawing/2014/main" id="{8D2B1798-93C8-4246-B6B5-B9900E9F05F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99" name="Rectangle 98">
                <a:extLst>
                  <a:ext uri="{FF2B5EF4-FFF2-40B4-BE49-F238E27FC236}">
                    <a16:creationId xmlns:a16="http://schemas.microsoft.com/office/drawing/2014/main" id="{17CEAED0-F471-4ABF-99BA-0A01B6872BEE}"/>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100" name="Rectangle 99">
                <a:extLst>
                  <a:ext uri="{FF2B5EF4-FFF2-40B4-BE49-F238E27FC236}">
                    <a16:creationId xmlns:a16="http://schemas.microsoft.com/office/drawing/2014/main" id="{BDBF4A56-91B0-4F69-AA7B-943E5CB1BF00}"/>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01" name="Rectangle 100">
                <a:extLst>
                  <a:ext uri="{FF2B5EF4-FFF2-40B4-BE49-F238E27FC236}">
                    <a16:creationId xmlns:a16="http://schemas.microsoft.com/office/drawing/2014/main" id="{F2CDD827-B7AD-4708-AA30-E40432958632}"/>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2" name="Rectangle 101">
                <a:extLst>
                  <a:ext uri="{FF2B5EF4-FFF2-40B4-BE49-F238E27FC236}">
                    <a16:creationId xmlns:a16="http://schemas.microsoft.com/office/drawing/2014/main" id="{E7781008-65C1-441E-A481-2F25E1008067}"/>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3" name="Rectangle 102">
                <a:extLst>
                  <a:ext uri="{FF2B5EF4-FFF2-40B4-BE49-F238E27FC236}">
                    <a16:creationId xmlns:a16="http://schemas.microsoft.com/office/drawing/2014/main" id="{786A18AF-F7A1-41D3-B92C-8483C122EAE9}"/>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04" name="Rectangle 103">
                <a:extLst>
                  <a:ext uri="{FF2B5EF4-FFF2-40B4-BE49-F238E27FC236}">
                    <a16:creationId xmlns:a16="http://schemas.microsoft.com/office/drawing/2014/main" id="{6CF5BA21-1768-41BB-9E88-15BC0707F1B8}"/>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pic>
          <p:nvPicPr>
            <p:cNvPr id="135" name="Picture 134" descr="A close up of a logo&#10;&#10;Description automatically generated">
              <a:extLst>
                <a:ext uri="{FF2B5EF4-FFF2-40B4-BE49-F238E27FC236}">
                  <a16:creationId xmlns:a16="http://schemas.microsoft.com/office/drawing/2014/main" id="{D5091381-2947-445D-A987-5486C5BF410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64329" y="2670357"/>
              <a:ext cx="530398" cy="1505843"/>
            </a:xfrm>
            <a:prstGeom prst="rect">
              <a:avLst/>
            </a:prstGeom>
          </p:spPr>
        </p:pic>
        <p:pic>
          <p:nvPicPr>
            <p:cNvPr id="149" name="Picture 148" descr="A close up of a logo&#10;&#10;Description automatically generated">
              <a:extLst>
                <a:ext uri="{FF2B5EF4-FFF2-40B4-BE49-F238E27FC236}">
                  <a16:creationId xmlns:a16="http://schemas.microsoft.com/office/drawing/2014/main" id="{266EA5D5-B6D1-435B-9CE5-F681B41E4C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7385566" y="2670357"/>
              <a:ext cx="530398" cy="1505843"/>
            </a:xfrm>
            <a:prstGeom prst="rect">
              <a:avLst/>
            </a:prstGeom>
          </p:spPr>
        </p:pic>
        <p:sp>
          <p:nvSpPr>
            <p:cNvPr id="151" name="Rectangle 150">
              <a:extLst>
                <a:ext uri="{FF2B5EF4-FFF2-40B4-BE49-F238E27FC236}">
                  <a16:creationId xmlns:a16="http://schemas.microsoft.com/office/drawing/2014/main" id="{5526D1AC-0CF2-4430-8E2E-097B980E41D4}"/>
                </a:ext>
              </a:extLst>
            </p:cNvPr>
            <p:cNvSpPr/>
            <p:nvPr/>
          </p:nvSpPr>
          <p:spPr bwMode="auto">
            <a:xfrm>
              <a:off x="7092447"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153" name="Rectangle 152">
              <a:extLst>
                <a:ext uri="{FF2B5EF4-FFF2-40B4-BE49-F238E27FC236}">
                  <a16:creationId xmlns:a16="http://schemas.microsoft.com/office/drawing/2014/main" id="{9DE0D4E7-B61C-475D-9F93-299B5FFBA4EE}"/>
                </a:ext>
              </a:extLst>
            </p:cNvPr>
            <p:cNvSpPr/>
            <p:nvPr/>
          </p:nvSpPr>
          <p:spPr bwMode="auto">
            <a:xfrm>
              <a:off x="8227119"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54" name="Rectangle 153">
              <a:extLst>
                <a:ext uri="{FF2B5EF4-FFF2-40B4-BE49-F238E27FC236}">
                  <a16:creationId xmlns:a16="http://schemas.microsoft.com/office/drawing/2014/main" id="{7F2AB998-B466-4C4C-B842-0144A03453A5}"/>
                </a:ext>
              </a:extLst>
            </p:cNvPr>
            <p:cNvSpPr/>
            <p:nvPr/>
          </p:nvSpPr>
          <p:spPr bwMode="auto">
            <a:xfrm>
              <a:off x="9238965"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5" name="Rectangle 154">
              <a:extLst>
                <a:ext uri="{FF2B5EF4-FFF2-40B4-BE49-F238E27FC236}">
                  <a16:creationId xmlns:a16="http://schemas.microsoft.com/office/drawing/2014/main" id="{7F4E68AF-B6CA-43BD-85A4-FE58F944E803}"/>
                </a:ext>
              </a:extLst>
            </p:cNvPr>
            <p:cNvSpPr/>
            <p:nvPr/>
          </p:nvSpPr>
          <p:spPr bwMode="auto">
            <a:xfrm>
              <a:off x="10250811"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6" name="Rectangle 155">
              <a:extLst>
                <a:ext uri="{FF2B5EF4-FFF2-40B4-BE49-F238E27FC236}">
                  <a16:creationId xmlns:a16="http://schemas.microsoft.com/office/drawing/2014/main" id="{863ABCC7-3047-458B-863A-47A34E6F35E1}"/>
                </a:ext>
              </a:extLst>
            </p:cNvPr>
            <p:cNvSpPr/>
            <p:nvPr/>
          </p:nvSpPr>
          <p:spPr bwMode="auto">
            <a:xfrm>
              <a:off x="7677158"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57" name="Rectangle 156">
              <a:extLst>
                <a:ext uri="{FF2B5EF4-FFF2-40B4-BE49-F238E27FC236}">
                  <a16:creationId xmlns:a16="http://schemas.microsoft.com/office/drawing/2014/main" id="{00D54D91-47B5-42B3-84C1-F58181D94E00}"/>
                </a:ext>
              </a:extLst>
            </p:cNvPr>
            <p:cNvSpPr/>
            <p:nvPr/>
          </p:nvSpPr>
          <p:spPr bwMode="auto">
            <a:xfrm>
              <a:off x="10802646"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cxnSp>
          <p:nvCxnSpPr>
            <p:cNvPr id="159" name="Connector: Elbow 158">
              <a:extLst>
                <a:ext uri="{FF2B5EF4-FFF2-40B4-BE49-F238E27FC236}">
                  <a16:creationId xmlns:a16="http://schemas.microsoft.com/office/drawing/2014/main" id="{9F4E42A5-60C3-43F9-B574-B3D5FDFFF7FF}"/>
                </a:ext>
              </a:extLst>
            </p:cNvPr>
            <p:cNvCxnSpPr>
              <a:stCxn id="60" idx="2"/>
              <a:endCxn id="151" idx="0"/>
            </p:cNvCxnSpPr>
            <p:nvPr/>
          </p:nvCxnSpPr>
          <p:spPr>
            <a:xfrm rot="5400000">
              <a:off x="8202044" y="4095920"/>
              <a:ext cx="346361" cy="1605735"/>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DD8B8C5D-8BBA-4B68-8C7E-4F09E0092BA0}"/>
                </a:ext>
              </a:extLst>
            </p:cNvPr>
            <p:cNvCxnSpPr>
              <a:stCxn id="60" idx="2"/>
              <a:endCxn id="153" idx="0"/>
            </p:cNvCxnSpPr>
            <p:nvPr/>
          </p:nvCxnSpPr>
          <p:spPr>
            <a:xfrm rot="5400000">
              <a:off x="8769380" y="4663256"/>
              <a:ext cx="346361" cy="47106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F29737CF-B1E6-437D-9666-E9FE2E6CC17E}"/>
                </a:ext>
              </a:extLst>
            </p:cNvPr>
            <p:cNvCxnSpPr>
              <a:stCxn id="60" idx="2"/>
              <a:endCxn id="154" idx="0"/>
            </p:cNvCxnSpPr>
            <p:nvPr/>
          </p:nvCxnSpPr>
          <p:spPr>
            <a:xfrm rot="16200000" flipH="1">
              <a:off x="9275302" y="4628395"/>
              <a:ext cx="346361" cy="54078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FD201407-D43D-4598-ADDB-51618F1B61AD}"/>
                </a:ext>
              </a:extLst>
            </p:cNvPr>
            <p:cNvCxnSpPr>
              <a:stCxn id="60" idx="2"/>
              <a:endCxn id="155" idx="0"/>
            </p:cNvCxnSpPr>
            <p:nvPr/>
          </p:nvCxnSpPr>
          <p:spPr>
            <a:xfrm rot="16200000" flipH="1">
              <a:off x="9781225" y="4122472"/>
              <a:ext cx="346361" cy="1552629"/>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412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dvAuto="0"/>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3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3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1345</Words>
  <Application>Microsoft Office PowerPoint</Application>
  <PresentationFormat>Widescreen</PresentationFormat>
  <Paragraphs>233</Paragraphs>
  <Slides>16</Slides>
  <Notes>13</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16</vt:i4>
      </vt:variant>
    </vt:vector>
  </HeadingPairs>
  <TitlesOfParts>
    <vt:vector size="35" baseType="lpstr">
      <vt:lpstr>Arial</vt:lpstr>
      <vt:lpstr>Calibri</vt:lpstr>
      <vt:lpstr>Consolas</vt:lpstr>
      <vt:lpstr>Segoe</vt:lpstr>
      <vt:lpstr>Segoe UI</vt:lpstr>
      <vt:lpstr>Segoe UI </vt:lpstr>
      <vt:lpstr>Segoe UI Semibold</vt:lpstr>
      <vt:lpstr>Wingdings</vt:lpstr>
      <vt:lpstr>White Template</vt:lpstr>
      <vt:lpstr>9-51052_Microsoft_Ready_Template_Light</vt:lpstr>
      <vt:lpstr>Azure Design Template</vt:lpstr>
      <vt:lpstr>Dynamics 365</vt:lpstr>
      <vt:lpstr>1_Azure Design Template</vt:lpstr>
      <vt:lpstr>2_Azure Design Template</vt:lpstr>
      <vt:lpstr>1_Dynamics 365</vt:lpstr>
      <vt:lpstr>3_Microsoft 365 PPT Template - 2018</vt:lpstr>
      <vt:lpstr>2_Dynamics 365</vt:lpstr>
      <vt:lpstr>3_Dynamics 365</vt:lpstr>
      <vt:lpstr>3_Azure Design Template</vt:lpstr>
      <vt:lpstr>Überblick Microsoft Cloud Adoption Framework</vt:lpstr>
      <vt:lpstr>PowerPoint Presentation</vt:lpstr>
      <vt:lpstr>Adopt - Migrate</vt:lpstr>
      <vt:lpstr>Assess your migration readiness </vt:lpstr>
      <vt:lpstr>Migration: pre-requisite steps</vt:lpstr>
      <vt:lpstr>Adopt migration execution</vt:lpstr>
      <vt:lpstr>Migration tooling options</vt:lpstr>
      <vt:lpstr>Azure Migrate: a central hub for datacenter migration</vt:lpstr>
      <vt:lpstr>Best practice: setting up networking for migrated workloads</vt:lpstr>
      <vt:lpstr>Best practice: cost-optimize migrated workloads</vt:lpstr>
      <vt:lpstr>Adopt - Innovate</vt:lpstr>
      <vt:lpstr>Migration patterns | The five Rs of rationalization</vt:lpstr>
      <vt:lpstr>Migration tooling options</vt:lpstr>
      <vt:lpstr>Adopt – Innovate Summary</vt:lpstr>
      <vt:lpstr>Cloud Adoption Framework - Adopt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2022-03-09T08:38:38Z</dcterms:modified>
</cp:coreProperties>
</file>